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4.xml" ContentType="application/vnd.openxmlformats-officedocument.drawingml.diagramStyle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png" ContentType="image/png"/>
  <Override PartName="/ppt/media/hdphoto1.wdp" ContentType="image/vnd.ms-photo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hdphoto2.wdp" ContentType="image/vnd.ms-photo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hdphoto3.wdp" ContentType="image/vnd.ms-photo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pattFill prst="ltVert">
              <a:fgClr>
                <a:srgbClr val="5fcbef"/>
              </a:fgClr>
              <a:bgClr>
                <a:srgbClr val="dff5fc"/>
              </a:bgClr>
            </a:patt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37800.4</c:v>
                </c:pt>
                <c:pt idx="1">
                  <c:v>42134.74</c:v>
                </c:pt>
                <c:pt idx="2">
                  <c:v>40100.4</c:v>
                </c:pt>
                <c:pt idx="3">
                  <c:v>33698.4</c:v>
                </c:pt>
                <c:pt idx="4">
                  <c:v>35907.4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pattFill prst="ltVert">
              <a:fgClr>
                <a:srgbClr val="2e83c3"/>
              </a:fgClr>
              <a:bgClr>
                <a:srgbClr val="d3e6f5"/>
              </a:bgClr>
            </a:patt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189.6</c:v>
                </c:pt>
                <c:pt idx="1">
                  <c:v>753</c:v>
                </c:pt>
                <c:pt idx="2">
                  <c:v>449</c:v>
                </c:pt>
                <c:pt idx="3">
                  <c:v>464</c:v>
                </c:pt>
                <c:pt idx="4">
                  <c:v>483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ltVert">
              <a:fgClr>
                <a:srgbClr val="42d0a2"/>
              </a:fgClr>
              <a:bgClr>
                <a:srgbClr val="d9f6ec"/>
              </a:bgClr>
            </a:patt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5866.1</c:v>
                </c:pt>
                <c:pt idx="1">
                  <c:v>6033</c:v>
                </c:pt>
                <c:pt idx="2">
                  <c:v>5614</c:v>
                </c:pt>
                <c:pt idx="3">
                  <c:v>5810</c:v>
                </c:pt>
                <c:pt idx="4">
                  <c:v>6069</c:v>
                </c:pt>
              </c:numCache>
            </c:numRef>
          </c:val>
        </c:ser>
        <c:gapWidth val="227"/>
        <c:overlap val="-48"/>
        <c:axId val="97193321"/>
        <c:axId val="91702856"/>
      </c:barChart>
      <c:catAx>
        <c:axId val="97193321"/>
        <c:scaling>
          <c:orientation val="minMax"/>
        </c:scaling>
        <c:delete val="0"/>
        <c:axPos val="b"/>
        <c:title>
          <c:tx>
            <c:rich>
              <a:bodyPr rot="-5400000"/>
              <a:lstStyle/>
              <a:p>
                <a:pPr>
                  <a:defRPr b="1" lang="ru-RU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Times New Roman"/>
                  </a:rPr>
                  <a:t>Годы</a:t>
                </a:r>
              </a:p>
            </c:rich>
          </c:tx>
          <c:layout>
            <c:manualLayout>
              <c:xMode val="edge"/>
              <c:yMode val="edge"/>
              <c:x val="0.0101302460202605"/>
              <c:y val="0.542078074936245"/>
            </c:manualLayout>
          </c:layout>
          <c:overlay val="0"/>
          <c:spPr>
            <a:noFill/>
            <a:ln>
              <a:noFill/>
            </a:ln>
          </c:spPr>
        </c:title>
        <c:numFmt formatCode="[$-419]dd/mm/yyyy" sourceLinked="1"/>
        <c:majorTickMark val="none"/>
        <c:minorTickMark val="none"/>
        <c:tickLblPos val="nextTo"/>
        <c:spPr>
          <a:ln w="1908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91702856"/>
        <c:crosses val="autoZero"/>
        <c:auto val="1"/>
        <c:lblAlgn val="ctr"/>
        <c:lblOffset val="100"/>
        <c:noMultiLvlLbl val="0"/>
      </c:catAx>
      <c:valAx>
        <c:axId val="91702856"/>
        <c:scaling>
          <c:orientation val="minMax"/>
        </c:scaling>
        <c:delete val="1"/>
        <c:axPos val="l"/>
        <c:majorGridlines>
          <c:spPr>
            <a:ln w="1260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1" lang="ru-RU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Times New Roman"/>
                  </a:rPr>
                  <a:t>Сумма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.0%" sourceLinked="0"/>
        <c:majorTickMark val="out"/>
        <c:minorTickMark val="none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97193321"/>
        <c:crossBetween val="between"/>
      </c:val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2000" spc="-1" strike="noStrike">
                <a:solidFill>
                  <a:srgbClr val="0070c0"/>
                </a:solidFill>
                <a:latin typeface="Times New Roman"/>
              </a:defRPr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Налоговые и неналоговые доходы</a:t>
            </a:r>
          </a:p>
        </c:rich>
      </c:tx>
      <c:layout>
        <c:manualLayout>
          <c:xMode val="edge"/>
          <c:yMode val="edge"/>
          <c:x val="0.229204277183724"/>
          <c:y val="0.10752688172043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8303013470351"/>
          <c:y val="0.422780940333123"/>
          <c:w val="0.673517567004583"/>
          <c:h val="0.511279780729496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22000">
                  <a:srgbClr val="4bbfe6"/>
                </a:gs>
                <a:gs pos="100000">
                  <a:srgbClr val="6ccdef"/>
                </a:gs>
              </a:gsLst>
              <a:lin ang="16200000"/>
            </a:gradFill>
            <a:ln>
              <a:noFill/>
            </a:ln>
          </c:spPr>
          <c:explosion val="25"/>
          <c:dPt>
            <c:idx val="0"/>
            <c:explosion val="25"/>
            <c:spPr>
              <a:gradFill>
                <a:gsLst>
                  <a:gs pos="22000">
                    <a:srgbClr val="4bbfe6"/>
                  </a:gs>
                  <a:gs pos="100000">
                    <a:srgbClr val="6ccdef"/>
                  </a:gs>
                </a:gsLst>
                <a:lin ang="16200000"/>
              </a:gradFill>
              <a:ln>
                <a:noFill/>
              </a:ln>
            </c:spPr>
          </c:dPt>
          <c:dPt>
            <c:idx val="1"/>
            <c:explosion val="25"/>
            <c:spPr>
              <a:gradFill>
                <a:gsLst>
                  <a:gs pos="22000">
                    <a:srgbClr val="2977b2"/>
                  </a:gs>
                  <a:gs pos="100000">
                    <a:srgbClr val="4a8ac5"/>
                  </a:gs>
                </a:gsLst>
                <a:lin ang="16200000"/>
              </a:gradFill>
              <a:ln>
                <a:noFill/>
              </a:ln>
            </c:spPr>
          </c:dPt>
          <c:dPt>
            <c:idx val="2"/>
            <c:explosion val="25"/>
            <c:spPr>
              <a:gradFill>
                <a:gsLst>
                  <a:gs pos="22000">
                    <a:srgbClr val="36c496"/>
                  </a:gs>
                  <a:gs pos="100000">
                    <a:srgbClr val="56d2a7"/>
                  </a:gs>
                </a:gsLst>
                <a:lin ang="16200000"/>
              </a:gradFill>
              <a:ln>
                <a:noFill/>
              </a:ln>
            </c:spPr>
          </c:dPt>
          <c:dPt>
            <c:idx val="3"/>
            <c:explosion val="31"/>
            <c:spPr>
              <a:gradFill>
                <a:gsLst>
                  <a:gs pos="22000">
                    <a:srgbClr val="298762"/>
                  </a:gs>
                  <a:gs pos="100000">
                    <a:srgbClr val="4a9a76"/>
                  </a:gs>
                </a:gsLst>
                <a:lin ang="16200000"/>
              </a:gradFill>
              <a:ln>
                <a:noFill/>
              </a:ln>
            </c:spPr>
          </c:dPt>
          <c:dPt>
            <c:idx val="4"/>
            <c:explosion val="25"/>
            <c:spPr>
              <a:gradFill>
                <a:gsLst>
                  <a:gs pos="22000">
                    <a:srgbClr val="3ca149"/>
                  </a:gs>
                  <a:gs pos="100000">
                    <a:srgbClr val="56b461"/>
                  </a:gs>
                </a:gsLst>
                <a:lin ang="16200000"/>
              </a:grad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3,6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65,6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3,6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19,8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7,4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</c:v>
                </c:pt>
                <c:pt idx="1">
                  <c:v>61</c:v>
                </c:pt>
                <c:pt idx="2">
                  <c:v>4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</c:ser>
        <c:firstSliceAng val="0"/>
        <c:holeSize val="50"/>
      </c:doughnutChart>
      <c:spPr>
        <a:solidFill>
          <a:srgbClr val="ffff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"/>
          <c:y val="0.208369893963071"/>
          <c:w val="0.59626785295461"/>
          <c:h val="0.22851783292452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2000" spc="-1" strike="noStrike">
                <a:solidFill>
                  <a:srgbClr val="002060"/>
                </a:solidFill>
                <a:latin typeface="Times New Roman"/>
              </a:defRPr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Безвозмездные поступления</a:t>
            </a:r>
          </a:p>
        </c:rich>
      </c:tx>
      <c:layout>
        <c:manualLayout>
          <c:xMode val="edge"/>
          <c:yMode val="edge"/>
          <c:x val="0.0937037037037037"/>
          <c:y val="0.150980496359675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12592592592593"/>
          <c:y val="0.392729978211192"/>
          <c:w val="0.710296296296296"/>
          <c:h val="0.509592389860233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22000">
                  <a:srgbClr val="4bbfe6"/>
                </a:gs>
                <a:gs pos="100000">
                  <a:srgbClr val="6ccdef"/>
                </a:gs>
              </a:gsLst>
              <a:lin ang="16200000"/>
            </a:gradFill>
            <a:ln>
              <a:noFill/>
            </a:ln>
          </c:spPr>
          <c:explosion val="25"/>
          <c:dPt>
            <c:idx val="0"/>
            <c:explosion val="25"/>
            <c:spPr>
              <a:gradFill>
                <a:gsLst>
                  <a:gs pos="22000">
                    <a:srgbClr val="4bbfe6"/>
                  </a:gs>
                  <a:gs pos="100000">
                    <a:srgbClr val="6ccdef"/>
                  </a:gs>
                </a:gsLst>
                <a:lin ang="16200000"/>
              </a:gradFill>
              <a:ln>
                <a:noFill/>
              </a:ln>
            </c:spPr>
          </c:dPt>
          <c:dPt>
            <c:idx val="1"/>
            <c:explosion val="25"/>
            <c:spPr>
              <a:gradFill>
                <a:gsLst>
                  <a:gs pos="22000">
                    <a:srgbClr val="2977b2"/>
                  </a:gs>
                  <a:gs pos="100000">
                    <a:srgbClr val="4a8ac5"/>
                  </a:gs>
                </a:gsLst>
                <a:lin ang="16200000"/>
              </a:gradFill>
              <a:ln>
                <a:noFill/>
              </a:ln>
            </c:spPr>
          </c:dPt>
          <c:dPt>
            <c:idx val="2"/>
            <c:explosion val="25"/>
            <c:spPr>
              <a:gradFill>
                <a:gsLst>
                  <a:gs pos="22000">
                    <a:srgbClr val="36c496"/>
                  </a:gs>
                  <a:gs pos="100000">
                    <a:srgbClr val="56d2a7"/>
                  </a:gs>
                </a:gsLst>
                <a:lin ang="16200000"/>
              </a:grad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38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0,8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61,2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39</c:v>
                </c:pt>
                <c:pt idx="1">
                  <c:v>1</c:v>
                </c:pt>
                <c:pt idx="2">
                  <c:v>60</c:v>
                </c:pt>
              </c:numCache>
            </c:numRef>
          </c:val>
        </c:ser>
        <c:firstSliceAng val="0"/>
        <c:holeSize val="50"/>
      </c:doughnutChart>
      <c:spPr>
        <a:solidFill>
          <a:srgbClr val="ffff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000609049487739998"/>
          <c:y val="0.265333467961101"/>
          <c:w val="0.538867028036029"/>
          <c:h val="0.191028535477221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21667767191774"/>
          <c:y val="0.0505337116605864"/>
          <c:w val="0.917743609093482"/>
          <c:h val="0.603769760843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ltHorz">
              <a:fgClr>
                <a:srgbClr val="96d141"/>
              </a:fgClr>
              <a:bgClr>
                <a:srgbClr val="eaf6d9"/>
              </a:bgClr>
            </a:patt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10"/>
                <c:pt idx="0">
                  <c:v>(10241,80 тыс.руб)</c:v>
                </c:pt>
                <c:pt idx="1">
                  <c:v>Национальная оборона (305,6 тыс.руб.)</c:v>
                </c:pt>
                <c:pt idx="2">
                  <c:v>Национальная безопасность и правоохранительная деятельность (122,0 тыс. руб.)</c:v>
                </c:pt>
                <c:pt idx="3">
                  <c:v>Национальная экономика (8558,0 тыс.руб.)</c:v>
                </c:pt>
                <c:pt idx="4">
                  <c:v>Жилищно-коммунальное хозяйство (4888,0 тыс.руб.)</c:v>
                </c:pt>
                <c:pt idx="5">
                  <c:v>Образование (6,0 тыс.руб.)</c:v>
                </c:pt>
                <c:pt idx="6">
                  <c:v>Культура и кинемотография (21835,0 тыс.руб.)</c:v>
                </c:pt>
                <c:pt idx="7">
                  <c:v>Социальная политика (7,0 тыс.руб.)</c:v>
                </c:pt>
                <c:pt idx="8">
                  <c:v>Физическая культура и спорт (163,0 тыс.руб.)</c:v>
                </c:pt>
                <c:pt idx="9">
                  <c:v>Средства массовой информации (37,0 тыс.руб.)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22.2</c:v>
                </c:pt>
                <c:pt idx="1">
                  <c:v>0.66</c:v>
                </c:pt>
                <c:pt idx="2">
                  <c:v>0.26</c:v>
                </c:pt>
                <c:pt idx="3">
                  <c:v>18.5</c:v>
                </c:pt>
                <c:pt idx="4">
                  <c:v>10.6</c:v>
                </c:pt>
                <c:pt idx="5">
                  <c:v>0.01</c:v>
                </c:pt>
                <c:pt idx="6">
                  <c:v>47.3</c:v>
                </c:pt>
                <c:pt idx="7">
                  <c:v>0.03</c:v>
                </c:pt>
                <c:pt idx="8">
                  <c:v>0.35</c:v>
                </c:pt>
                <c:pt idx="9">
                  <c:v>0.09</c:v>
                </c:pt>
              </c:numCache>
            </c:numRef>
          </c:val>
        </c:ser>
        <c:gapWidth val="164"/>
        <c:overlap val="-22"/>
        <c:axId val="31798582"/>
        <c:axId val="24459511"/>
      </c:barChart>
      <c:catAx>
        <c:axId val="31798582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1908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24459511"/>
        <c:crosses val="autoZero"/>
        <c:auto val="1"/>
        <c:lblAlgn val="ctr"/>
        <c:lblOffset val="100"/>
        <c:noMultiLvlLbl val="0"/>
      </c:catAx>
      <c:valAx>
        <c:axId val="2445951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3179858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D0F59-7248-41D0-8D4D-FF99D8B2DBF9}" type="doc">
      <dgm:prSet loTypeId="urn:microsoft.com/office/officeart/2005/8/layout/pyramid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50BBC1C-D6DD-46A0-81DB-C24C0BDD9F79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Liberation Serif" panose="02020603050405020304" pitchFamily="18" charset="0"/>
            </a:rPr>
            <a:t>Составление проекта бюджета</a:t>
          </a:r>
          <a:endParaRPr lang="ru-RU" sz="1800" dirty="0">
            <a:latin typeface="Liberation Serif" panose="02020603050405020304" pitchFamily="18" charset="0"/>
          </a:endParaRPr>
        </a:p>
      </dgm:t>
    </dgm:pt>
    <dgm:pt modelId="{3E4A9538-95D8-404E-ADD5-A86D2F4E621B}" type="parTrans" cxnId="{61E44243-0A36-4CAF-8872-8B2C79185903}">
      <dgm:prSet/>
      <dgm:spPr/>
      <dgm:t>
        <a:bodyPr/>
        <a:lstStyle/>
        <a:p>
          <a:endParaRPr lang="ru-RU"/>
        </a:p>
      </dgm:t>
    </dgm:pt>
    <dgm:pt modelId="{354418D5-C551-4183-9D15-E188822DA3FC}" type="sibTrans" cxnId="{61E44243-0A36-4CAF-8872-8B2C79185903}">
      <dgm:prSet/>
      <dgm:spPr/>
      <dgm:t>
        <a:bodyPr/>
        <a:lstStyle/>
        <a:p>
          <a:endParaRPr lang="ru-RU"/>
        </a:p>
      </dgm:t>
    </dgm:pt>
    <dgm:pt modelId="{25C2ACF2-6DE8-450B-A11C-3E1F27FA74F2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Liberation Serif" panose="02020603050405020304" pitchFamily="18" charset="0"/>
            </a:rPr>
            <a:t>Рассмотрение проекта бюджета</a:t>
          </a:r>
          <a:endParaRPr lang="ru-RU" sz="1800" dirty="0">
            <a:latin typeface="Liberation Serif" panose="02020603050405020304" pitchFamily="18" charset="0"/>
          </a:endParaRPr>
        </a:p>
      </dgm:t>
    </dgm:pt>
    <dgm:pt modelId="{D036F139-D91C-4049-A819-0FDB550F8205}" type="parTrans" cxnId="{DB0BABA1-ECD8-48D4-8010-F5FD53E8E4E9}">
      <dgm:prSet/>
      <dgm:spPr/>
      <dgm:t>
        <a:bodyPr/>
        <a:lstStyle/>
        <a:p>
          <a:endParaRPr lang="ru-RU"/>
        </a:p>
      </dgm:t>
    </dgm:pt>
    <dgm:pt modelId="{1024ACB9-9A33-4211-992D-1D5D0C222406}" type="sibTrans" cxnId="{DB0BABA1-ECD8-48D4-8010-F5FD53E8E4E9}">
      <dgm:prSet/>
      <dgm:spPr/>
      <dgm:t>
        <a:bodyPr/>
        <a:lstStyle/>
        <a:p>
          <a:endParaRPr lang="ru-RU"/>
        </a:p>
      </dgm:t>
    </dgm:pt>
    <dgm:pt modelId="{91F9D347-FCA5-4F16-AF69-94463F7EFAA3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Liberation Serif" panose="02020603050405020304" pitchFamily="18" charset="0"/>
            </a:rPr>
            <a:t>Утверждение бюджета</a:t>
          </a:r>
          <a:endParaRPr lang="ru-RU" sz="1800" dirty="0">
            <a:latin typeface="Liberation Serif" panose="02020603050405020304" pitchFamily="18" charset="0"/>
          </a:endParaRPr>
        </a:p>
      </dgm:t>
    </dgm:pt>
    <dgm:pt modelId="{D9982868-8701-4683-8F9C-442DDC869E55}" type="parTrans" cxnId="{8C2F8B0D-B601-4BD2-B97C-BC39226BA481}">
      <dgm:prSet/>
      <dgm:spPr/>
      <dgm:t>
        <a:bodyPr/>
        <a:lstStyle/>
        <a:p>
          <a:endParaRPr lang="ru-RU"/>
        </a:p>
      </dgm:t>
    </dgm:pt>
    <dgm:pt modelId="{21759E1E-FBAC-4115-A627-C4F731B06FBF}" type="sibTrans" cxnId="{8C2F8B0D-B601-4BD2-B97C-BC39226BA481}">
      <dgm:prSet/>
      <dgm:spPr/>
      <dgm:t>
        <a:bodyPr/>
        <a:lstStyle/>
        <a:p>
          <a:endParaRPr lang="ru-RU"/>
        </a:p>
      </dgm:t>
    </dgm:pt>
    <dgm:pt modelId="{C8192CE8-A07B-453B-B996-CE8E1E9C3C3F}" type="pres">
      <dgm:prSet presAssocID="{4B3D0F59-7248-41D0-8D4D-FF99D8B2DBF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CB908F4-C7F3-405C-87B0-6C6504C87DF4}" type="pres">
      <dgm:prSet presAssocID="{4B3D0F59-7248-41D0-8D4D-FF99D8B2DBF9}" presName="pyramid" presStyleLbl="node1" presStyleIdx="0" presStyleCnt="1"/>
      <dgm:spPr/>
      <dgm:t>
        <a:bodyPr/>
        <a:lstStyle/>
        <a:p>
          <a:endParaRPr lang="ru-RU"/>
        </a:p>
      </dgm:t>
    </dgm:pt>
    <dgm:pt modelId="{3329D2FB-9F2D-4398-B19C-DED55212F051}" type="pres">
      <dgm:prSet presAssocID="{4B3D0F59-7248-41D0-8D4D-FF99D8B2DBF9}" presName="theList" presStyleCnt="0"/>
      <dgm:spPr/>
      <dgm:t>
        <a:bodyPr/>
        <a:lstStyle/>
        <a:p>
          <a:endParaRPr lang="ru-RU"/>
        </a:p>
      </dgm:t>
    </dgm:pt>
    <dgm:pt modelId="{A80729D1-09E7-48E1-83CE-0B1E9D9BC782}" type="pres">
      <dgm:prSet presAssocID="{350BBC1C-D6DD-46A0-81DB-C24C0BDD9F79}" presName="aNode" presStyleLbl="fgAcc1" presStyleIdx="0" presStyleCnt="3" custScaleX="148037" custScaleY="90781" custLinFactY="-28817" custLinFactNeighborX="-274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40FCC-78C3-4E23-A3E2-31DD20C9891B}" type="pres">
      <dgm:prSet presAssocID="{350BBC1C-D6DD-46A0-81DB-C24C0BDD9F79}" presName="aSpace" presStyleCnt="0"/>
      <dgm:spPr/>
      <dgm:t>
        <a:bodyPr/>
        <a:lstStyle/>
        <a:p>
          <a:endParaRPr lang="ru-RU"/>
        </a:p>
      </dgm:t>
    </dgm:pt>
    <dgm:pt modelId="{ED224860-98DF-4D9D-B30C-0AF88CC03351}" type="pres">
      <dgm:prSet presAssocID="{25C2ACF2-6DE8-450B-A11C-3E1F27FA74F2}" presName="aNode" presStyleLbl="fgAcc1" presStyleIdx="1" presStyleCnt="3" custScaleX="147535" custLinFactNeighborX="-6045" custLinFactNeighborY="-87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F37BB-92D6-45AF-9A12-EF93139A6E85}" type="pres">
      <dgm:prSet presAssocID="{25C2ACF2-6DE8-450B-A11C-3E1F27FA74F2}" presName="aSpace" presStyleCnt="0"/>
      <dgm:spPr/>
      <dgm:t>
        <a:bodyPr/>
        <a:lstStyle/>
        <a:p>
          <a:endParaRPr lang="ru-RU"/>
        </a:p>
      </dgm:t>
    </dgm:pt>
    <dgm:pt modelId="{D4DCFFFA-D4FE-4A9A-9C8B-B02648008049}" type="pres">
      <dgm:prSet presAssocID="{91F9D347-FCA5-4F16-AF69-94463F7EFAA3}" presName="aNode" presStyleLbl="fgAcc1" presStyleIdx="2" presStyleCnt="3" custScaleX="154043" custLinFactY="30121" custLinFactNeighborX="-7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58668-7475-4F81-92BC-8FD9467E707B}" type="pres">
      <dgm:prSet presAssocID="{91F9D347-FCA5-4F16-AF69-94463F7EFAA3}" presName="aSpace" presStyleCnt="0"/>
      <dgm:spPr/>
      <dgm:t>
        <a:bodyPr/>
        <a:lstStyle/>
        <a:p>
          <a:endParaRPr lang="ru-RU"/>
        </a:p>
      </dgm:t>
    </dgm:pt>
  </dgm:ptLst>
  <dgm:cxnLst>
    <dgm:cxn modelId="{BAD6B25C-3DF7-4A4D-9B57-1E3CC796D110}" type="presOf" srcId="{25C2ACF2-6DE8-450B-A11C-3E1F27FA74F2}" destId="{ED224860-98DF-4D9D-B30C-0AF88CC03351}" srcOrd="0" destOrd="0" presId="urn:microsoft.com/office/officeart/2005/8/layout/pyramid2"/>
    <dgm:cxn modelId="{61E44243-0A36-4CAF-8872-8B2C79185903}" srcId="{4B3D0F59-7248-41D0-8D4D-FF99D8B2DBF9}" destId="{350BBC1C-D6DD-46A0-81DB-C24C0BDD9F79}" srcOrd="0" destOrd="0" parTransId="{3E4A9538-95D8-404E-ADD5-A86D2F4E621B}" sibTransId="{354418D5-C551-4183-9D15-E188822DA3FC}"/>
    <dgm:cxn modelId="{8C2F8B0D-B601-4BD2-B97C-BC39226BA481}" srcId="{4B3D0F59-7248-41D0-8D4D-FF99D8B2DBF9}" destId="{91F9D347-FCA5-4F16-AF69-94463F7EFAA3}" srcOrd="2" destOrd="0" parTransId="{D9982868-8701-4683-8F9C-442DDC869E55}" sibTransId="{21759E1E-FBAC-4115-A627-C4F731B06FBF}"/>
    <dgm:cxn modelId="{DB0BABA1-ECD8-48D4-8010-F5FD53E8E4E9}" srcId="{4B3D0F59-7248-41D0-8D4D-FF99D8B2DBF9}" destId="{25C2ACF2-6DE8-450B-A11C-3E1F27FA74F2}" srcOrd="1" destOrd="0" parTransId="{D036F139-D91C-4049-A819-0FDB550F8205}" sibTransId="{1024ACB9-9A33-4211-992D-1D5D0C222406}"/>
    <dgm:cxn modelId="{96656893-E3FD-420E-B3CF-8775A0AD8028}" type="presOf" srcId="{91F9D347-FCA5-4F16-AF69-94463F7EFAA3}" destId="{D4DCFFFA-D4FE-4A9A-9C8B-B02648008049}" srcOrd="0" destOrd="0" presId="urn:microsoft.com/office/officeart/2005/8/layout/pyramid2"/>
    <dgm:cxn modelId="{654B826D-E0FA-4AD9-A115-D2C8C5EC64C5}" type="presOf" srcId="{4B3D0F59-7248-41D0-8D4D-FF99D8B2DBF9}" destId="{C8192CE8-A07B-453B-B996-CE8E1E9C3C3F}" srcOrd="0" destOrd="0" presId="urn:microsoft.com/office/officeart/2005/8/layout/pyramid2"/>
    <dgm:cxn modelId="{D8CD9B19-5B25-4ACA-ADD2-BC54EC81A36F}" type="presOf" srcId="{350BBC1C-D6DD-46A0-81DB-C24C0BDD9F79}" destId="{A80729D1-09E7-48E1-83CE-0B1E9D9BC782}" srcOrd="0" destOrd="0" presId="urn:microsoft.com/office/officeart/2005/8/layout/pyramid2"/>
    <dgm:cxn modelId="{D5741959-9883-4E0B-82CE-7E5186AE9347}" type="presParOf" srcId="{C8192CE8-A07B-453B-B996-CE8E1E9C3C3F}" destId="{4CB908F4-C7F3-405C-87B0-6C6504C87DF4}" srcOrd="0" destOrd="0" presId="urn:microsoft.com/office/officeart/2005/8/layout/pyramid2"/>
    <dgm:cxn modelId="{E8E094F9-08D0-4650-9146-4229805EBD87}" type="presParOf" srcId="{C8192CE8-A07B-453B-B996-CE8E1E9C3C3F}" destId="{3329D2FB-9F2D-4398-B19C-DED55212F051}" srcOrd="1" destOrd="0" presId="urn:microsoft.com/office/officeart/2005/8/layout/pyramid2"/>
    <dgm:cxn modelId="{DBE184B6-68D3-47FE-B330-A2AF38B8E099}" type="presParOf" srcId="{3329D2FB-9F2D-4398-B19C-DED55212F051}" destId="{A80729D1-09E7-48E1-83CE-0B1E9D9BC782}" srcOrd="0" destOrd="0" presId="urn:microsoft.com/office/officeart/2005/8/layout/pyramid2"/>
    <dgm:cxn modelId="{ACF54AAB-7FD0-4244-BAB3-55363884B3F6}" type="presParOf" srcId="{3329D2FB-9F2D-4398-B19C-DED55212F051}" destId="{F4E40FCC-78C3-4E23-A3E2-31DD20C9891B}" srcOrd="1" destOrd="0" presId="urn:microsoft.com/office/officeart/2005/8/layout/pyramid2"/>
    <dgm:cxn modelId="{24D28580-C9BB-4B8D-AB7B-7785584DD6BF}" type="presParOf" srcId="{3329D2FB-9F2D-4398-B19C-DED55212F051}" destId="{ED224860-98DF-4D9D-B30C-0AF88CC03351}" srcOrd="2" destOrd="0" presId="urn:microsoft.com/office/officeart/2005/8/layout/pyramid2"/>
    <dgm:cxn modelId="{0D5CAE17-EF05-4351-8AC0-8B4BFB948CC3}" type="presParOf" srcId="{3329D2FB-9F2D-4398-B19C-DED55212F051}" destId="{387F37BB-92D6-45AF-9A12-EF93139A6E85}" srcOrd="3" destOrd="0" presId="urn:microsoft.com/office/officeart/2005/8/layout/pyramid2"/>
    <dgm:cxn modelId="{62A42C8F-AC41-414B-BD3D-2E2372793386}" type="presParOf" srcId="{3329D2FB-9F2D-4398-B19C-DED55212F051}" destId="{D4DCFFFA-D4FE-4A9A-9C8B-B02648008049}" srcOrd="4" destOrd="0" presId="urn:microsoft.com/office/officeart/2005/8/layout/pyramid2"/>
    <dgm:cxn modelId="{459873C6-0897-415C-AEB2-1EB884650204}" type="presParOf" srcId="{3329D2FB-9F2D-4398-B19C-DED55212F051}" destId="{F7458668-7475-4F81-92BC-8FD9467E707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EBD85-1FDA-4AF4-9406-AC7AA6EC8026}" type="doc">
      <dgm:prSet loTypeId="urn:microsoft.com/office/officeart/2008/layout/Lin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2C95630A-3466-4F07-B77D-15863AA03A0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Работа по составлению проекта бюджета района начинается за 6 месяцев до начала очередного финансового года. Администрация сельского поселения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финансовое управление.</a:t>
          </a:r>
          <a:endParaRPr lang="ru-RU" sz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B6014779-0E9E-4052-97D3-F4868F28FA8F}" type="parTrans" cxnId="{517C3FD3-7A50-46F7-A2E6-C3BED1D23FAE}">
      <dgm:prSet/>
      <dgm:spPr/>
      <dgm:t>
        <a:bodyPr/>
        <a:lstStyle/>
        <a:p>
          <a:endParaRPr lang="ru-RU"/>
        </a:p>
      </dgm:t>
    </dgm:pt>
    <dgm:pt modelId="{EF418CED-9C95-4FCA-A541-66D5CFA4A59D}" type="sibTrans" cxnId="{517C3FD3-7A50-46F7-A2E6-C3BED1D23FAE}">
      <dgm:prSet/>
      <dgm:spPr/>
      <dgm:t>
        <a:bodyPr/>
        <a:lstStyle/>
        <a:p>
          <a:endParaRPr lang="ru-RU"/>
        </a:p>
      </dgm:t>
    </dgm:pt>
    <dgm:pt modelId="{8C49855A-1C89-4AAB-A440-C7792E7F0310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Сформированный проект бюджета поселения Глава вносит на рассмотрение Думы сельского поселения не позднее 15 ноября текущего года. В Думе проект бюджета рассматривается комитетами Думы. По проекту бюджета проводятся публичные слушания. Для этого проект бюджета размещается на официальном сайте Сладковского сельского поселения и в информационном вестнике Думы и Администрации Сладковского сельского поселения. В слушаниях участвуют граждане, проживающие в Сладковском поселении и обладающие активным избирательным правом, а также представители организаций, осуществляющих деятельность на территории Сладковского сельского поселения.</a:t>
          </a:r>
          <a:endParaRPr lang="ru-RU" sz="11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F609FDAB-ACAA-40F8-9595-055F977FE3BC}" type="parTrans" cxnId="{AE5A45FC-17F6-46FF-9BB2-4DC78BE2BEAC}">
      <dgm:prSet/>
      <dgm:spPr/>
      <dgm:t>
        <a:bodyPr/>
        <a:lstStyle/>
        <a:p>
          <a:endParaRPr lang="ru-RU"/>
        </a:p>
      </dgm:t>
    </dgm:pt>
    <dgm:pt modelId="{C91F0733-4E6E-42E0-BD4E-68ECE20B8D23}" type="sibTrans" cxnId="{AE5A45FC-17F6-46FF-9BB2-4DC78BE2BEAC}">
      <dgm:prSet/>
      <dgm:spPr/>
      <dgm:t>
        <a:bodyPr/>
        <a:lstStyle/>
        <a:p>
          <a:endParaRPr lang="ru-RU"/>
        </a:p>
      </dgm:t>
    </dgm:pt>
    <dgm:pt modelId="{C377FA70-C2F7-47FE-BA55-492D88FA6F9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Бюджет Сладковского сельского поселения утверждается Думой Сладковского сельского поселения в форме Решения.  Принятое Думой Решение о бюджете подлежит обнародованию путем опубликования его информационном вестнике Думы и Администрации Сладковского сельского поселения</a:t>
          </a:r>
          <a:endParaRPr lang="ru-RU" sz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B97BCFB0-8723-45D1-870F-D0C06C8DD443}" type="sibTrans" cxnId="{0D953289-1348-4B80-8E6D-B0241DF2BBBB}">
      <dgm:prSet/>
      <dgm:spPr/>
      <dgm:t>
        <a:bodyPr/>
        <a:lstStyle/>
        <a:p>
          <a:endParaRPr lang="ru-RU"/>
        </a:p>
      </dgm:t>
    </dgm:pt>
    <dgm:pt modelId="{0385E162-E84E-4C72-99FF-52E9AB93BAA3}" type="parTrans" cxnId="{0D953289-1348-4B80-8E6D-B0241DF2BBBB}">
      <dgm:prSet/>
      <dgm:spPr/>
      <dgm:t>
        <a:bodyPr/>
        <a:lstStyle/>
        <a:p>
          <a:endParaRPr lang="ru-RU"/>
        </a:p>
      </dgm:t>
    </dgm:pt>
    <dgm:pt modelId="{1C21AC43-0C48-46F7-9F3C-159D38DBA790}" type="pres">
      <dgm:prSet presAssocID="{3C4EBD85-1FDA-4AF4-9406-AC7AA6EC802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ACC2FC-5401-4A6C-849C-140B1E1B7F86}" type="pres">
      <dgm:prSet presAssocID="{2C95630A-3466-4F07-B77D-15863AA03A0B}" presName="thickLine" presStyleLbl="alignNode1" presStyleIdx="0" presStyleCnt="3"/>
      <dgm:spPr/>
    </dgm:pt>
    <dgm:pt modelId="{7BF61B93-E6D3-4933-9832-115465C6288E}" type="pres">
      <dgm:prSet presAssocID="{2C95630A-3466-4F07-B77D-15863AA03A0B}" presName="horz1" presStyleCnt="0"/>
      <dgm:spPr/>
    </dgm:pt>
    <dgm:pt modelId="{97D9D563-EDB5-41F9-98F3-0B6A33F6790C}" type="pres">
      <dgm:prSet presAssocID="{2C95630A-3466-4F07-B77D-15863AA03A0B}" presName="tx1" presStyleLbl="revTx" presStyleIdx="0" presStyleCnt="3" custLinFactNeighborY="-22810"/>
      <dgm:spPr/>
      <dgm:t>
        <a:bodyPr/>
        <a:lstStyle/>
        <a:p>
          <a:endParaRPr lang="ru-RU"/>
        </a:p>
      </dgm:t>
    </dgm:pt>
    <dgm:pt modelId="{65218A1F-147B-4E05-B3DA-C2D412DEA4AA}" type="pres">
      <dgm:prSet presAssocID="{2C95630A-3466-4F07-B77D-15863AA03A0B}" presName="vert1" presStyleCnt="0"/>
      <dgm:spPr/>
    </dgm:pt>
    <dgm:pt modelId="{624AF9A1-07AE-49E2-840E-F55AE6AEAB98}" type="pres">
      <dgm:prSet presAssocID="{8C49855A-1C89-4AAB-A440-C7792E7F0310}" presName="thickLine" presStyleLbl="alignNode1" presStyleIdx="1" presStyleCnt="3"/>
      <dgm:spPr/>
    </dgm:pt>
    <dgm:pt modelId="{135DA461-15D3-4EE4-A3DF-0892702F230E}" type="pres">
      <dgm:prSet presAssocID="{8C49855A-1C89-4AAB-A440-C7792E7F0310}" presName="horz1" presStyleCnt="0"/>
      <dgm:spPr/>
    </dgm:pt>
    <dgm:pt modelId="{357FE537-1844-42C0-A577-34D9FCBF2BF7}" type="pres">
      <dgm:prSet presAssocID="{8C49855A-1C89-4AAB-A440-C7792E7F0310}" presName="tx1" presStyleLbl="revTx" presStyleIdx="1" presStyleCnt="3" custScaleY="122563"/>
      <dgm:spPr/>
      <dgm:t>
        <a:bodyPr/>
        <a:lstStyle/>
        <a:p>
          <a:endParaRPr lang="ru-RU"/>
        </a:p>
      </dgm:t>
    </dgm:pt>
    <dgm:pt modelId="{8CF34731-5330-4ABF-9EB2-93F3B731EBC5}" type="pres">
      <dgm:prSet presAssocID="{8C49855A-1C89-4AAB-A440-C7792E7F0310}" presName="vert1" presStyleCnt="0"/>
      <dgm:spPr/>
    </dgm:pt>
    <dgm:pt modelId="{509F681C-100F-49C6-84BF-9794578E11E8}" type="pres">
      <dgm:prSet presAssocID="{C377FA70-C2F7-47FE-BA55-492D88FA6F9C}" presName="thickLine" presStyleLbl="alignNode1" presStyleIdx="2" presStyleCnt="3"/>
      <dgm:spPr/>
    </dgm:pt>
    <dgm:pt modelId="{72E8FDD2-98A5-476C-8446-AA180240DF93}" type="pres">
      <dgm:prSet presAssocID="{C377FA70-C2F7-47FE-BA55-492D88FA6F9C}" presName="horz1" presStyleCnt="0"/>
      <dgm:spPr/>
    </dgm:pt>
    <dgm:pt modelId="{11130CEB-F791-4018-BD43-2EB9212A7FE7}" type="pres">
      <dgm:prSet presAssocID="{C377FA70-C2F7-47FE-BA55-492D88FA6F9C}" presName="tx1" presStyleLbl="revTx" presStyleIdx="2" presStyleCnt="3" custScaleY="76398" custLinFactNeighborY="32156"/>
      <dgm:spPr/>
      <dgm:t>
        <a:bodyPr/>
        <a:lstStyle/>
        <a:p>
          <a:endParaRPr lang="ru-RU"/>
        </a:p>
      </dgm:t>
    </dgm:pt>
    <dgm:pt modelId="{A112A6D3-1F71-4985-9778-DDC2886DAC71}" type="pres">
      <dgm:prSet presAssocID="{C377FA70-C2F7-47FE-BA55-492D88FA6F9C}" presName="vert1" presStyleCnt="0"/>
      <dgm:spPr/>
    </dgm:pt>
  </dgm:ptLst>
  <dgm:cxnLst>
    <dgm:cxn modelId="{CD84B7C0-E4E0-4C04-B935-26A5CC93A78F}" type="presOf" srcId="{8C49855A-1C89-4AAB-A440-C7792E7F0310}" destId="{357FE537-1844-42C0-A577-34D9FCBF2BF7}" srcOrd="0" destOrd="0" presId="urn:microsoft.com/office/officeart/2008/layout/LinedList"/>
    <dgm:cxn modelId="{0D953289-1348-4B80-8E6D-B0241DF2BBBB}" srcId="{3C4EBD85-1FDA-4AF4-9406-AC7AA6EC8026}" destId="{C377FA70-C2F7-47FE-BA55-492D88FA6F9C}" srcOrd="2" destOrd="0" parTransId="{0385E162-E84E-4C72-99FF-52E9AB93BAA3}" sibTransId="{B97BCFB0-8723-45D1-870F-D0C06C8DD443}"/>
    <dgm:cxn modelId="{77227B2B-C4E1-4767-8F09-5BC788DF492A}" type="presOf" srcId="{C377FA70-C2F7-47FE-BA55-492D88FA6F9C}" destId="{11130CEB-F791-4018-BD43-2EB9212A7FE7}" srcOrd="0" destOrd="0" presId="urn:microsoft.com/office/officeart/2008/layout/LinedList"/>
    <dgm:cxn modelId="{517C3FD3-7A50-46F7-A2E6-C3BED1D23FAE}" srcId="{3C4EBD85-1FDA-4AF4-9406-AC7AA6EC8026}" destId="{2C95630A-3466-4F07-B77D-15863AA03A0B}" srcOrd="0" destOrd="0" parTransId="{B6014779-0E9E-4052-97D3-F4868F28FA8F}" sibTransId="{EF418CED-9C95-4FCA-A541-66D5CFA4A59D}"/>
    <dgm:cxn modelId="{AE5A45FC-17F6-46FF-9BB2-4DC78BE2BEAC}" srcId="{3C4EBD85-1FDA-4AF4-9406-AC7AA6EC8026}" destId="{8C49855A-1C89-4AAB-A440-C7792E7F0310}" srcOrd="1" destOrd="0" parTransId="{F609FDAB-ACAA-40F8-9595-055F977FE3BC}" sibTransId="{C91F0733-4E6E-42E0-BD4E-68ECE20B8D23}"/>
    <dgm:cxn modelId="{E1C2BB33-108E-4E34-BCE1-AB2656EDABC6}" type="presOf" srcId="{2C95630A-3466-4F07-B77D-15863AA03A0B}" destId="{97D9D563-EDB5-41F9-98F3-0B6A33F6790C}" srcOrd="0" destOrd="0" presId="urn:microsoft.com/office/officeart/2008/layout/LinedList"/>
    <dgm:cxn modelId="{04E98A3D-ED69-4A22-8872-A137945DA87E}" type="presOf" srcId="{3C4EBD85-1FDA-4AF4-9406-AC7AA6EC8026}" destId="{1C21AC43-0C48-46F7-9F3C-159D38DBA790}" srcOrd="0" destOrd="0" presId="urn:microsoft.com/office/officeart/2008/layout/LinedList"/>
    <dgm:cxn modelId="{5A4B3608-EF28-48D3-A4CF-6D10F4C730B7}" type="presParOf" srcId="{1C21AC43-0C48-46F7-9F3C-159D38DBA790}" destId="{0EACC2FC-5401-4A6C-849C-140B1E1B7F86}" srcOrd="0" destOrd="0" presId="urn:microsoft.com/office/officeart/2008/layout/LinedList"/>
    <dgm:cxn modelId="{CBB08749-0589-4ABE-95DE-FFBA02BD634C}" type="presParOf" srcId="{1C21AC43-0C48-46F7-9F3C-159D38DBA790}" destId="{7BF61B93-E6D3-4933-9832-115465C6288E}" srcOrd="1" destOrd="0" presId="urn:microsoft.com/office/officeart/2008/layout/LinedList"/>
    <dgm:cxn modelId="{3A120161-5629-4DFF-8605-862AC5308655}" type="presParOf" srcId="{7BF61B93-E6D3-4933-9832-115465C6288E}" destId="{97D9D563-EDB5-41F9-98F3-0B6A33F6790C}" srcOrd="0" destOrd="0" presId="urn:microsoft.com/office/officeart/2008/layout/LinedList"/>
    <dgm:cxn modelId="{7747811D-ABEC-42B5-8BFC-2D0B606E9268}" type="presParOf" srcId="{7BF61B93-E6D3-4933-9832-115465C6288E}" destId="{65218A1F-147B-4E05-B3DA-C2D412DEA4AA}" srcOrd="1" destOrd="0" presId="urn:microsoft.com/office/officeart/2008/layout/LinedList"/>
    <dgm:cxn modelId="{65B2FC21-ABB6-406B-BF3E-86D0B75A0C7F}" type="presParOf" srcId="{1C21AC43-0C48-46F7-9F3C-159D38DBA790}" destId="{624AF9A1-07AE-49E2-840E-F55AE6AEAB98}" srcOrd="2" destOrd="0" presId="urn:microsoft.com/office/officeart/2008/layout/LinedList"/>
    <dgm:cxn modelId="{AF06CDEB-52DC-4486-AF29-85F20872236B}" type="presParOf" srcId="{1C21AC43-0C48-46F7-9F3C-159D38DBA790}" destId="{135DA461-15D3-4EE4-A3DF-0892702F230E}" srcOrd="3" destOrd="0" presId="urn:microsoft.com/office/officeart/2008/layout/LinedList"/>
    <dgm:cxn modelId="{D9424213-9854-48AA-BD47-2EF0BDEBF971}" type="presParOf" srcId="{135DA461-15D3-4EE4-A3DF-0892702F230E}" destId="{357FE537-1844-42C0-A577-34D9FCBF2BF7}" srcOrd="0" destOrd="0" presId="urn:microsoft.com/office/officeart/2008/layout/LinedList"/>
    <dgm:cxn modelId="{D1810C0D-9383-48C3-8D9B-DE2AE45B4A99}" type="presParOf" srcId="{135DA461-15D3-4EE4-A3DF-0892702F230E}" destId="{8CF34731-5330-4ABF-9EB2-93F3B731EBC5}" srcOrd="1" destOrd="0" presId="urn:microsoft.com/office/officeart/2008/layout/LinedList"/>
    <dgm:cxn modelId="{861477AB-DABB-42E1-8E72-6E9192336C03}" type="presParOf" srcId="{1C21AC43-0C48-46F7-9F3C-159D38DBA790}" destId="{509F681C-100F-49C6-84BF-9794578E11E8}" srcOrd="4" destOrd="0" presId="urn:microsoft.com/office/officeart/2008/layout/LinedList"/>
    <dgm:cxn modelId="{385B23CA-6BF8-47FE-AA7C-05DCDC705481}" type="presParOf" srcId="{1C21AC43-0C48-46F7-9F3C-159D38DBA790}" destId="{72E8FDD2-98A5-476C-8446-AA180240DF93}" srcOrd="5" destOrd="0" presId="urn:microsoft.com/office/officeart/2008/layout/LinedList"/>
    <dgm:cxn modelId="{A5ECDC9B-D55D-4257-8903-8DE56D2256DE}" type="presParOf" srcId="{72E8FDD2-98A5-476C-8446-AA180240DF93}" destId="{11130CEB-F791-4018-BD43-2EB9212A7FE7}" srcOrd="0" destOrd="0" presId="urn:microsoft.com/office/officeart/2008/layout/LinedList"/>
    <dgm:cxn modelId="{D4DA7F70-2050-43A6-BEBF-F1FA42B63236}" type="presParOf" srcId="{72E8FDD2-98A5-476C-8446-AA180240DF93}" destId="{A112A6D3-1F71-4985-9778-DDC2886DAC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1F5DBE-E527-4F89-AAF2-2CB912D84BEA}" type="doc">
      <dgm:prSet loTypeId="urn:microsoft.com/office/officeart/2005/8/layout/matrix1" loCatId="matrix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8D4D5B1-3023-4B26-9DDA-9FCBFAF11A1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Times New Roman" panose="02020603050405020304" pitchFamily="18" charset="0"/>
            </a:rPr>
            <a:t>Составление проекта бюджета основывалось на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12582C23-A181-4CCA-990E-1646D5D3F800}" type="parTrans" cxnId="{903CC87D-0653-4B50-A0EF-5722192B0290}">
      <dgm:prSet/>
      <dgm:spPr/>
      <dgm:t>
        <a:bodyPr/>
        <a:lstStyle/>
        <a:p>
          <a:endParaRPr lang="ru-RU"/>
        </a:p>
      </dgm:t>
    </dgm:pt>
    <dgm:pt modelId="{AF024217-3F77-482B-A48E-D3ECC94F6D05}" type="sibTrans" cxnId="{903CC87D-0653-4B50-A0EF-5722192B0290}">
      <dgm:prSet/>
      <dgm:spPr/>
      <dgm:t>
        <a:bodyPr/>
        <a:lstStyle/>
        <a:p>
          <a:endParaRPr lang="ru-RU"/>
        </a:p>
      </dgm:t>
    </dgm:pt>
    <dgm:pt modelId="{45E44289-3266-4AA5-A971-46B1339A9959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Прогноз социально – экономического развития Сладковского сельского поселения</a:t>
          </a:r>
          <a:endParaRPr lang="ru-RU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6546E611-C008-4FA5-96E4-6E32C2234AB5}" type="parTrans" cxnId="{60DC4403-4726-42BD-B77D-8334AA85D4A1}">
      <dgm:prSet/>
      <dgm:spPr/>
      <dgm:t>
        <a:bodyPr/>
        <a:lstStyle/>
        <a:p>
          <a:endParaRPr lang="ru-RU"/>
        </a:p>
      </dgm:t>
    </dgm:pt>
    <dgm:pt modelId="{2F66EAA8-15A6-4599-9E21-07B15DE1D4D6}" type="sibTrans" cxnId="{60DC4403-4726-42BD-B77D-8334AA85D4A1}">
      <dgm:prSet/>
      <dgm:spPr/>
      <dgm:t>
        <a:bodyPr/>
        <a:lstStyle/>
        <a:p>
          <a:endParaRPr lang="ru-RU"/>
        </a:p>
      </dgm:t>
    </dgm:pt>
    <dgm:pt modelId="{29553D05-851B-4D3F-9AFE-893DDAB3BD0C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Сладковского сельского поселения</a:t>
          </a:r>
          <a:endParaRPr lang="ru-RU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F651E5AB-46F9-439A-837E-12E64DB3AE98}" type="parTrans" cxnId="{69738BAA-CDF1-4FCB-BA3E-7308E5E03B1C}">
      <dgm:prSet/>
      <dgm:spPr/>
      <dgm:t>
        <a:bodyPr/>
        <a:lstStyle/>
        <a:p>
          <a:endParaRPr lang="ru-RU"/>
        </a:p>
      </dgm:t>
    </dgm:pt>
    <dgm:pt modelId="{ADA714F8-BEB4-4180-AD54-1BE7D0E06B2C}" type="sibTrans" cxnId="{69738BAA-CDF1-4FCB-BA3E-7308E5E03B1C}">
      <dgm:prSet/>
      <dgm:spPr/>
      <dgm:t>
        <a:bodyPr/>
        <a:lstStyle/>
        <a:p>
          <a:endParaRPr lang="ru-RU"/>
        </a:p>
      </dgm:t>
    </dgm:pt>
    <dgm:pt modelId="{3BC3B88B-A618-4DD3-B529-B2FFD1224CEB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Муниципальной программе: Социально-экономическое развитие Сладковского сельского поселения на 2019-2024 годы»</a:t>
          </a:r>
          <a:endParaRPr lang="ru-RU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9F5AFD26-3821-4E65-9CAB-FAD66173CF6C}" type="parTrans" cxnId="{C1390E7F-B582-46B8-9EA8-AF4E4E54A306}">
      <dgm:prSet/>
      <dgm:spPr/>
      <dgm:t>
        <a:bodyPr/>
        <a:lstStyle/>
        <a:p>
          <a:endParaRPr lang="ru-RU"/>
        </a:p>
      </dgm:t>
    </dgm:pt>
    <dgm:pt modelId="{64D8EA51-8537-4522-8CA7-67016050E22F}" type="sibTrans" cxnId="{C1390E7F-B582-46B8-9EA8-AF4E4E54A306}">
      <dgm:prSet/>
      <dgm:spPr/>
      <dgm:t>
        <a:bodyPr/>
        <a:lstStyle/>
        <a:p>
          <a:endParaRPr lang="ru-RU"/>
        </a:p>
      </dgm:t>
    </dgm:pt>
    <dgm:pt modelId="{47B62C14-453A-4642-A0E4-7C17CACA5D86}">
      <dgm:prSet phldrT="[Текст]" phldr="1"/>
      <dgm:spPr/>
      <dgm:t>
        <a:bodyPr/>
        <a:lstStyle/>
        <a:p>
          <a:endParaRPr lang="ru-RU" dirty="0"/>
        </a:p>
      </dgm:t>
    </dgm:pt>
    <dgm:pt modelId="{182561F6-310F-455E-9A8E-3C9600864974}" type="parTrans" cxnId="{AC8F6CFF-FBAD-408B-8846-B2EAB1BD3F91}">
      <dgm:prSet/>
      <dgm:spPr/>
      <dgm:t>
        <a:bodyPr/>
        <a:lstStyle/>
        <a:p>
          <a:endParaRPr lang="ru-RU"/>
        </a:p>
      </dgm:t>
    </dgm:pt>
    <dgm:pt modelId="{9AE662FF-B06D-46A7-A698-718F7D0255CD}" type="sibTrans" cxnId="{AC8F6CFF-FBAD-408B-8846-B2EAB1BD3F91}">
      <dgm:prSet/>
      <dgm:spPr/>
      <dgm:t>
        <a:bodyPr/>
        <a:lstStyle/>
        <a:p>
          <a:endParaRPr lang="ru-RU"/>
        </a:p>
      </dgm:t>
    </dgm:pt>
    <dgm:pt modelId="{2A5C0A40-1F37-4B69-A6FC-5B65B7CB8AC3}">
      <dgm:prSet/>
      <dgm:spPr/>
      <dgm:t>
        <a:bodyPr/>
        <a:lstStyle/>
        <a:p>
          <a:endParaRPr lang="ru-RU" dirty="0"/>
        </a:p>
      </dgm:t>
    </dgm:pt>
    <dgm:pt modelId="{6F95C234-F6CF-4AB8-A542-9256839916F3}" type="parTrans" cxnId="{32C6FB13-B273-4326-A8FD-311DBE142C6B}">
      <dgm:prSet/>
      <dgm:spPr/>
      <dgm:t>
        <a:bodyPr/>
        <a:lstStyle/>
        <a:p>
          <a:endParaRPr lang="ru-RU"/>
        </a:p>
      </dgm:t>
    </dgm:pt>
    <dgm:pt modelId="{6F79B770-F352-4D8F-9E4D-6E7CFD1D3BBF}" type="sibTrans" cxnId="{32C6FB13-B273-4326-A8FD-311DBE142C6B}">
      <dgm:prSet/>
      <dgm:spPr/>
      <dgm:t>
        <a:bodyPr/>
        <a:lstStyle/>
        <a:p>
          <a:endParaRPr lang="ru-RU"/>
        </a:p>
      </dgm:t>
    </dgm:pt>
    <dgm:pt modelId="{A6B8289A-8CDD-4BE8-A996-F58D3DCE03DE}">
      <dgm:prSet/>
      <dgm:spPr/>
      <dgm:t>
        <a:bodyPr/>
        <a:lstStyle/>
        <a:p>
          <a:pPr algn="ctr"/>
          <a:r>
            <a:rPr lang="ru-RU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Сладковского сельского поселения</a:t>
          </a:r>
          <a:endParaRPr lang="ru-RU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34163B45-8C60-4435-8B36-965FE3C10A99}" type="parTrans" cxnId="{E57CF8A9-485A-4FF3-AD92-8C0C73CC8847}">
      <dgm:prSet/>
      <dgm:spPr/>
      <dgm:t>
        <a:bodyPr/>
        <a:lstStyle/>
        <a:p>
          <a:endParaRPr lang="ru-RU"/>
        </a:p>
      </dgm:t>
    </dgm:pt>
    <dgm:pt modelId="{88B6FAD1-0364-4E19-B50E-726C49E7A6DC}" type="sibTrans" cxnId="{E57CF8A9-485A-4FF3-AD92-8C0C73CC8847}">
      <dgm:prSet/>
      <dgm:spPr/>
      <dgm:t>
        <a:bodyPr/>
        <a:lstStyle/>
        <a:p>
          <a:endParaRPr lang="ru-RU"/>
        </a:p>
      </dgm:t>
    </dgm:pt>
    <dgm:pt modelId="{F049363F-F99F-487E-8EE0-4066DCACB702}" type="pres">
      <dgm:prSet presAssocID="{CB1F5DBE-E527-4F89-AAF2-2CB912D84BE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21E644-7EC2-4868-924F-F4056EF6F12A}" type="pres">
      <dgm:prSet presAssocID="{CB1F5DBE-E527-4F89-AAF2-2CB912D84BEA}" presName="matrix" presStyleCnt="0"/>
      <dgm:spPr/>
      <dgm:t>
        <a:bodyPr/>
        <a:lstStyle/>
        <a:p>
          <a:endParaRPr lang="ru-RU"/>
        </a:p>
      </dgm:t>
    </dgm:pt>
    <dgm:pt modelId="{98500154-CDEB-4DF9-9E27-2949BB657322}" type="pres">
      <dgm:prSet presAssocID="{CB1F5DBE-E527-4F89-AAF2-2CB912D84BEA}" presName="tile1" presStyleLbl="node1" presStyleIdx="0" presStyleCnt="4" custLinFactNeighborX="17" custLinFactNeighborY="-14"/>
      <dgm:spPr/>
      <dgm:t>
        <a:bodyPr/>
        <a:lstStyle/>
        <a:p>
          <a:endParaRPr lang="ru-RU"/>
        </a:p>
      </dgm:t>
    </dgm:pt>
    <dgm:pt modelId="{9726A8DD-8395-4E00-AF7C-D1F2DAD88565}" type="pres">
      <dgm:prSet presAssocID="{CB1F5DBE-E527-4F89-AAF2-2CB912D84B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101C-50EA-4DCB-936D-8F47082576BA}" type="pres">
      <dgm:prSet presAssocID="{CB1F5DBE-E527-4F89-AAF2-2CB912D84BEA}" presName="tile2" presStyleLbl="node1" presStyleIdx="1" presStyleCnt="4"/>
      <dgm:spPr/>
      <dgm:t>
        <a:bodyPr/>
        <a:lstStyle/>
        <a:p>
          <a:endParaRPr lang="ru-RU"/>
        </a:p>
      </dgm:t>
    </dgm:pt>
    <dgm:pt modelId="{AFB16841-35B5-4F8E-8EEB-5615E39A0C47}" type="pres">
      <dgm:prSet presAssocID="{CB1F5DBE-E527-4F89-AAF2-2CB912D84B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9CD72-F26D-45E1-A701-7E3C77E7DC49}" type="pres">
      <dgm:prSet presAssocID="{CB1F5DBE-E527-4F89-AAF2-2CB912D84BEA}" presName="tile3" presStyleLbl="node1" presStyleIdx="2" presStyleCnt="4"/>
      <dgm:spPr/>
      <dgm:t>
        <a:bodyPr/>
        <a:lstStyle/>
        <a:p>
          <a:endParaRPr lang="ru-RU"/>
        </a:p>
      </dgm:t>
    </dgm:pt>
    <dgm:pt modelId="{99DE8A5A-FBA1-467C-8283-23A6954A5ACD}" type="pres">
      <dgm:prSet presAssocID="{CB1F5DBE-E527-4F89-AAF2-2CB912D84B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A91B2-46E5-4D28-87C4-7C9896A5AB3B}" type="pres">
      <dgm:prSet presAssocID="{CB1F5DBE-E527-4F89-AAF2-2CB912D84BEA}" presName="tile4" presStyleLbl="node1" presStyleIdx="3" presStyleCnt="4"/>
      <dgm:spPr/>
      <dgm:t>
        <a:bodyPr/>
        <a:lstStyle/>
        <a:p>
          <a:endParaRPr lang="ru-RU"/>
        </a:p>
      </dgm:t>
    </dgm:pt>
    <dgm:pt modelId="{8ECF3C9C-C9E0-48F4-BF8A-5A05BF4F4D98}" type="pres">
      <dgm:prSet presAssocID="{CB1F5DBE-E527-4F89-AAF2-2CB912D84B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FEC99-0B70-42BD-AB4B-B166F1C321A2}" type="pres">
      <dgm:prSet presAssocID="{CB1F5DBE-E527-4F89-AAF2-2CB912D84BE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76BF8-C9B5-48AE-8684-B678C3B19421}" type="presOf" srcId="{29553D05-851B-4D3F-9AFE-893DDAB3BD0C}" destId="{99DE8A5A-FBA1-467C-8283-23A6954A5ACD}" srcOrd="1" destOrd="0" presId="urn:microsoft.com/office/officeart/2005/8/layout/matrix1"/>
    <dgm:cxn modelId="{41CCB418-E9CF-438E-9D09-9DFCEB1623CD}" type="presOf" srcId="{3BC3B88B-A618-4DD3-B529-B2FFD1224CEB}" destId="{8ECF3C9C-C9E0-48F4-BF8A-5A05BF4F4D98}" srcOrd="1" destOrd="0" presId="urn:microsoft.com/office/officeart/2005/8/layout/matrix1"/>
    <dgm:cxn modelId="{D34FA675-A2F1-442D-BC23-5279D49441D2}" type="presOf" srcId="{A6B8289A-8CDD-4BE8-A996-F58D3DCE03DE}" destId="{AFB16841-35B5-4F8E-8EEB-5615E39A0C47}" srcOrd="1" destOrd="0" presId="urn:microsoft.com/office/officeart/2005/8/layout/matrix1"/>
    <dgm:cxn modelId="{AC8F6CFF-FBAD-408B-8846-B2EAB1BD3F91}" srcId="{88D4D5B1-3023-4B26-9DDA-9FCBFAF11A1F}" destId="{47B62C14-453A-4642-A0E4-7C17CACA5D86}" srcOrd="4" destOrd="0" parTransId="{182561F6-310F-455E-9A8E-3C9600864974}" sibTransId="{9AE662FF-B06D-46A7-A698-718F7D0255CD}"/>
    <dgm:cxn modelId="{491711EB-F330-4FEC-AA14-3532733DA78E}" type="presOf" srcId="{45E44289-3266-4AA5-A971-46B1339A9959}" destId="{98500154-CDEB-4DF9-9E27-2949BB657322}" srcOrd="0" destOrd="0" presId="urn:microsoft.com/office/officeart/2005/8/layout/matrix1"/>
    <dgm:cxn modelId="{740583EB-8B56-4BA2-9DC4-EB2474B1FC4B}" type="presOf" srcId="{88D4D5B1-3023-4B26-9DDA-9FCBFAF11A1F}" destId="{1F3FEC99-0B70-42BD-AB4B-B166F1C321A2}" srcOrd="0" destOrd="0" presId="urn:microsoft.com/office/officeart/2005/8/layout/matrix1"/>
    <dgm:cxn modelId="{E57CF8A9-485A-4FF3-AD92-8C0C73CC8847}" srcId="{88D4D5B1-3023-4B26-9DDA-9FCBFAF11A1F}" destId="{A6B8289A-8CDD-4BE8-A996-F58D3DCE03DE}" srcOrd="1" destOrd="0" parTransId="{34163B45-8C60-4435-8B36-965FE3C10A99}" sibTransId="{88B6FAD1-0364-4E19-B50E-726C49E7A6DC}"/>
    <dgm:cxn modelId="{903CC87D-0653-4B50-A0EF-5722192B0290}" srcId="{CB1F5DBE-E527-4F89-AAF2-2CB912D84BEA}" destId="{88D4D5B1-3023-4B26-9DDA-9FCBFAF11A1F}" srcOrd="0" destOrd="0" parTransId="{12582C23-A181-4CCA-990E-1646D5D3F800}" sibTransId="{AF024217-3F77-482B-A48E-D3ECC94F6D05}"/>
    <dgm:cxn modelId="{C72D9080-4707-4A8D-9D60-34FB29B39229}" type="presOf" srcId="{45E44289-3266-4AA5-A971-46B1339A9959}" destId="{9726A8DD-8395-4E00-AF7C-D1F2DAD88565}" srcOrd="1" destOrd="0" presId="urn:microsoft.com/office/officeart/2005/8/layout/matrix1"/>
    <dgm:cxn modelId="{60DC4403-4726-42BD-B77D-8334AA85D4A1}" srcId="{88D4D5B1-3023-4B26-9DDA-9FCBFAF11A1F}" destId="{45E44289-3266-4AA5-A971-46B1339A9959}" srcOrd="0" destOrd="0" parTransId="{6546E611-C008-4FA5-96E4-6E32C2234AB5}" sibTransId="{2F66EAA8-15A6-4599-9E21-07B15DE1D4D6}"/>
    <dgm:cxn modelId="{69738BAA-CDF1-4FCB-BA3E-7308E5E03B1C}" srcId="{88D4D5B1-3023-4B26-9DDA-9FCBFAF11A1F}" destId="{29553D05-851B-4D3F-9AFE-893DDAB3BD0C}" srcOrd="2" destOrd="0" parTransId="{F651E5AB-46F9-439A-837E-12E64DB3AE98}" sibTransId="{ADA714F8-BEB4-4180-AD54-1BE7D0E06B2C}"/>
    <dgm:cxn modelId="{C1390E7F-B582-46B8-9EA8-AF4E4E54A306}" srcId="{88D4D5B1-3023-4B26-9DDA-9FCBFAF11A1F}" destId="{3BC3B88B-A618-4DD3-B529-B2FFD1224CEB}" srcOrd="3" destOrd="0" parTransId="{9F5AFD26-3821-4E65-9CAB-FAD66173CF6C}" sibTransId="{64D8EA51-8537-4522-8CA7-67016050E22F}"/>
    <dgm:cxn modelId="{CBA5761A-7543-415C-88E3-BB9AEE3C28C5}" type="presOf" srcId="{CB1F5DBE-E527-4F89-AAF2-2CB912D84BEA}" destId="{F049363F-F99F-487E-8EE0-4066DCACB702}" srcOrd="0" destOrd="0" presId="urn:microsoft.com/office/officeart/2005/8/layout/matrix1"/>
    <dgm:cxn modelId="{900CAD15-41CC-41FE-B9D9-EB3790D09A2F}" type="presOf" srcId="{A6B8289A-8CDD-4BE8-A996-F58D3DCE03DE}" destId="{E23B101C-50EA-4DCB-936D-8F47082576BA}" srcOrd="0" destOrd="0" presId="urn:microsoft.com/office/officeart/2005/8/layout/matrix1"/>
    <dgm:cxn modelId="{1B745DBD-952A-4AE5-B9BE-259BC60BBBAA}" type="presOf" srcId="{29553D05-851B-4D3F-9AFE-893DDAB3BD0C}" destId="{8F69CD72-F26D-45E1-A701-7E3C77E7DC49}" srcOrd="0" destOrd="0" presId="urn:microsoft.com/office/officeart/2005/8/layout/matrix1"/>
    <dgm:cxn modelId="{B9944DDB-8120-440E-BBA8-4F04D83DECB6}" type="presOf" srcId="{3BC3B88B-A618-4DD3-B529-B2FFD1224CEB}" destId="{E43A91B2-46E5-4D28-87C4-7C9896A5AB3B}" srcOrd="0" destOrd="0" presId="urn:microsoft.com/office/officeart/2005/8/layout/matrix1"/>
    <dgm:cxn modelId="{32C6FB13-B273-4326-A8FD-311DBE142C6B}" srcId="{CB1F5DBE-E527-4F89-AAF2-2CB912D84BEA}" destId="{2A5C0A40-1F37-4B69-A6FC-5B65B7CB8AC3}" srcOrd="1" destOrd="0" parTransId="{6F95C234-F6CF-4AB8-A542-9256839916F3}" sibTransId="{6F79B770-F352-4D8F-9E4D-6E7CFD1D3BBF}"/>
    <dgm:cxn modelId="{95CBA854-CBA0-4590-9D03-B9ADBD372AD5}" type="presParOf" srcId="{F049363F-F99F-487E-8EE0-4066DCACB702}" destId="{B521E644-7EC2-4868-924F-F4056EF6F12A}" srcOrd="0" destOrd="0" presId="urn:microsoft.com/office/officeart/2005/8/layout/matrix1"/>
    <dgm:cxn modelId="{03A2C73F-FC3F-438A-B9BD-57006F61937E}" type="presParOf" srcId="{B521E644-7EC2-4868-924F-F4056EF6F12A}" destId="{98500154-CDEB-4DF9-9E27-2949BB657322}" srcOrd="0" destOrd="0" presId="urn:microsoft.com/office/officeart/2005/8/layout/matrix1"/>
    <dgm:cxn modelId="{9B933B80-7A9B-45CE-8228-431E4FE3BEA2}" type="presParOf" srcId="{B521E644-7EC2-4868-924F-F4056EF6F12A}" destId="{9726A8DD-8395-4E00-AF7C-D1F2DAD88565}" srcOrd="1" destOrd="0" presId="urn:microsoft.com/office/officeart/2005/8/layout/matrix1"/>
    <dgm:cxn modelId="{9487C476-7871-4B1F-A4F2-3E5E11453CCE}" type="presParOf" srcId="{B521E644-7EC2-4868-924F-F4056EF6F12A}" destId="{E23B101C-50EA-4DCB-936D-8F47082576BA}" srcOrd="2" destOrd="0" presId="urn:microsoft.com/office/officeart/2005/8/layout/matrix1"/>
    <dgm:cxn modelId="{E3E3DC6F-D7FA-44BB-9E1B-F11C90C5972B}" type="presParOf" srcId="{B521E644-7EC2-4868-924F-F4056EF6F12A}" destId="{AFB16841-35B5-4F8E-8EEB-5615E39A0C47}" srcOrd="3" destOrd="0" presId="urn:microsoft.com/office/officeart/2005/8/layout/matrix1"/>
    <dgm:cxn modelId="{57B9366F-5F11-4A69-AB8B-882474A4CB8B}" type="presParOf" srcId="{B521E644-7EC2-4868-924F-F4056EF6F12A}" destId="{8F69CD72-F26D-45E1-A701-7E3C77E7DC49}" srcOrd="4" destOrd="0" presId="urn:microsoft.com/office/officeart/2005/8/layout/matrix1"/>
    <dgm:cxn modelId="{15F5DE32-5545-4BB9-81DB-4BB9A65BFAFD}" type="presParOf" srcId="{B521E644-7EC2-4868-924F-F4056EF6F12A}" destId="{99DE8A5A-FBA1-467C-8283-23A6954A5ACD}" srcOrd="5" destOrd="0" presId="urn:microsoft.com/office/officeart/2005/8/layout/matrix1"/>
    <dgm:cxn modelId="{870166FF-A271-4D75-A401-7E5AA5BB38E8}" type="presParOf" srcId="{B521E644-7EC2-4868-924F-F4056EF6F12A}" destId="{E43A91B2-46E5-4D28-87C4-7C9896A5AB3B}" srcOrd="6" destOrd="0" presId="urn:microsoft.com/office/officeart/2005/8/layout/matrix1"/>
    <dgm:cxn modelId="{63A254F0-FD39-4990-AD7A-3D84F38E3D5C}" type="presParOf" srcId="{B521E644-7EC2-4868-924F-F4056EF6F12A}" destId="{8ECF3C9C-C9E0-48F4-BF8A-5A05BF4F4D98}" srcOrd="7" destOrd="0" presId="urn:microsoft.com/office/officeart/2005/8/layout/matrix1"/>
    <dgm:cxn modelId="{27F03CB1-D8B3-42AE-AF5F-5D0E892039B4}" type="presParOf" srcId="{F049363F-F99F-487E-8EE0-4066DCACB702}" destId="{1F3FEC99-0B70-42BD-AB4B-B166F1C321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B5092-C7F4-4852-9639-C5830F792DB1}" type="doc">
      <dgm:prSet loTypeId="urn:microsoft.com/office/officeart/2005/8/layout/pyramid4" loCatId="pyramid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B615AD9-E327-49FA-8B12-90B42BD6CC2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Бюджет Сладковского сельского поселения сформирован в рамках муниципальной программы</a:t>
          </a:r>
        </a:p>
        <a:p>
          <a:endParaRPr lang="ru-RU" sz="14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7C6AEA93-CE6A-4FF9-991E-5DF35FD92297}" type="parTrans" cxnId="{178191D1-6E07-49A1-B2D7-6778B01216FA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8DAE25A6-338A-4308-974E-9986DD62FA75}" type="sibTrans" cxnId="{178191D1-6E07-49A1-B2D7-6778B01216FA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BDF18826-2112-4A79-98FC-A2882CB0D570}">
      <dgm:prSet phldrT="[Текст]" custT="1"/>
      <dgm:spPr/>
      <dgm:t>
        <a:bodyPr/>
        <a:lstStyle/>
        <a:p>
          <a:endParaRPr lang="ru-RU" sz="1050" b="1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r>
            <a:rPr lang="ru-RU" sz="1050" b="1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Муниципальная программа «Социально-экономическое развитие Сладковского сельского поселения» на 2019-2024 годы</a:t>
          </a:r>
          <a:endParaRPr lang="ru-RU" sz="1050" b="1" dirty="0">
            <a:solidFill>
              <a:srgbClr val="002060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DDF4713C-3D43-4FBF-9AFF-A486D87568EF}" type="parTrans" cxnId="{A0B5B81A-AE9E-438B-9122-30B469A49EED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28CE7552-FE5F-4976-ADD8-4C15A33353AF}" type="sibTrans" cxnId="{A0B5B81A-AE9E-438B-9122-30B469A49EED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FF338487-3B98-4BF7-B0B5-81BCDA4F44F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Программные направления деятельности – 43616,8 тыс. руб. (93,2%)</a:t>
          </a:r>
          <a:endParaRPr lang="ru-RU" sz="1400" dirty="0">
            <a:solidFill>
              <a:schemeClr val="bg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87E43BBC-BD94-484A-9143-6DE6B02C97B6}" type="parTrans" cxnId="{314432F5-3E93-4EDF-B270-E6790E78265C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00BEC8AA-D232-4B4E-9D5A-18E6DB5870FA}" type="sibTrans" cxnId="{314432F5-3E93-4EDF-B270-E6790E78265C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F3F6CA3E-FAC2-4A33-ADED-19509E99A38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Непрограммные направления деятельности -2546,6 тыс. руб. (6,8%)</a:t>
          </a:r>
          <a:endParaRPr lang="ru-RU" sz="1400" dirty="0">
            <a:solidFill>
              <a:schemeClr val="bg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485791F7-6FF1-4CBA-9CA8-726BA1FAA602}" type="sibTrans" cxnId="{D90FAE20-FF89-412A-81D9-EFE28862D7B9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A72D6DD1-386B-4826-BF39-4F39E89B29A1}" type="parTrans" cxnId="{D90FAE20-FF89-412A-81D9-EFE28862D7B9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8ADF8CF6-989B-4BF4-928C-5A41981926A3}" type="pres">
      <dgm:prSet presAssocID="{2F6B5092-C7F4-4852-9639-C5830F792DB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B910D-7269-4854-AC67-6C3D5F2EA60D}" type="pres">
      <dgm:prSet presAssocID="{2F6B5092-C7F4-4852-9639-C5830F792DB1}" presName="triangle1" presStyleLbl="node1" presStyleIdx="0" presStyleCnt="4" custScaleX="109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E14F6-A1A0-425C-962C-D51C63460D3A}" type="pres">
      <dgm:prSet presAssocID="{2F6B5092-C7F4-4852-9639-C5830F792DB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DAE0A-9D04-426D-8C06-0A0A315216B6}" type="pres">
      <dgm:prSet presAssocID="{2F6B5092-C7F4-4852-9639-C5830F792DB1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1F1C4-E035-4824-BAF2-2079F0FF6B9A}" type="pres">
      <dgm:prSet presAssocID="{2F6B5092-C7F4-4852-9639-C5830F792DB1}" presName="triangle4" presStyleLbl="node1" presStyleIdx="3" presStyleCnt="4" custScaleX="110801" custLinFactNeighborX="-869" custLinFactNeighborY="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902E0-3447-4FF0-B3A2-4FD00C851433}" type="presOf" srcId="{F3F6CA3E-FAC2-4A33-ADED-19509E99A383}" destId="{35DE14F6-A1A0-425C-962C-D51C63460D3A}" srcOrd="0" destOrd="0" presId="urn:microsoft.com/office/officeart/2005/8/layout/pyramid4"/>
    <dgm:cxn modelId="{314432F5-3E93-4EDF-B270-E6790E78265C}" srcId="{2F6B5092-C7F4-4852-9639-C5830F792DB1}" destId="{FF338487-3B98-4BF7-B0B5-81BCDA4F44FE}" srcOrd="3" destOrd="0" parTransId="{87E43BBC-BD94-484A-9143-6DE6B02C97B6}" sibTransId="{00BEC8AA-D232-4B4E-9D5A-18E6DB5870FA}"/>
    <dgm:cxn modelId="{A574D060-68BC-4A12-92B4-2DF7192DD3E6}" type="presOf" srcId="{FF338487-3B98-4BF7-B0B5-81BCDA4F44FE}" destId="{66F1F1C4-E035-4824-BAF2-2079F0FF6B9A}" srcOrd="0" destOrd="0" presId="urn:microsoft.com/office/officeart/2005/8/layout/pyramid4"/>
    <dgm:cxn modelId="{178191D1-6E07-49A1-B2D7-6778B01216FA}" srcId="{2F6B5092-C7F4-4852-9639-C5830F792DB1}" destId="{DB615AD9-E327-49FA-8B12-90B42BD6CC2D}" srcOrd="0" destOrd="0" parTransId="{7C6AEA93-CE6A-4FF9-991E-5DF35FD92297}" sibTransId="{8DAE25A6-338A-4308-974E-9986DD62FA75}"/>
    <dgm:cxn modelId="{A0B5B81A-AE9E-438B-9122-30B469A49EED}" srcId="{2F6B5092-C7F4-4852-9639-C5830F792DB1}" destId="{BDF18826-2112-4A79-98FC-A2882CB0D570}" srcOrd="2" destOrd="0" parTransId="{DDF4713C-3D43-4FBF-9AFF-A486D87568EF}" sibTransId="{28CE7552-FE5F-4976-ADD8-4C15A33353AF}"/>
    <dgm:cxn modelId="{27B8B12D-FDCE-4291-AEA2-E0D4F33ED62E}" type="presOf" srcId="{2F6B5092-C7F4-4852-9639-C5830F792DB1}" destId="{8ADF8CF6-989B-4BF4-928C-5A41981926A3}" srcOrd="0" destOrd="0" presId="urn:microsoft.com/office/officeart/2005/8/layout/pyramid4"/>
    <dgm:cxn modelId="{D90FAE20-FF89-412A-81D9-EFE28862D7B9}" srcId="{2F6B5092-C7F4-4852-9639-C5830F792DB1}" destId="{F3F6CA3E-FAC2-4A33-ADED-19509E99A383}" srcOrd="1" destOrd="0" parTransId="{A72D6DD1-386B-4826-BF39-4F39E89B29A1}" sibTransId="{485791F7-6FF1-4CBA-9CA8-726BA1FAA602}"/>
    <dgm:cxn modelId="{F23346B0-F90E-411D-88C8-46A9D4C121A3}" type="presOf" srcId="{BDF18826-2112-4A79-98FC-A2882CB0D570}" destId="{538DAE0A-9D04-426D-8C06-0A0A315216B6}" srcOrd="0" destOrd="0" presId="urn:microsoft.com/office/officeart/2005/8/layout/pyramid4"/>
    <dgm:cxn modelId="{E63D497B-4DEC-4235-B583-93A3E6338C64}" type="presOf" srcId="{DB615AD9-E327-49FA-8B12-90B42BD6CC2D}" destId="{79AB910D-7269-4854-AC67-6C3D5F2EA60D}" srcOrd="0" destOrd="0" presId="urn:microsoft.com/office/officeart/2005/8/layout/pyramid4"/>
    <dgm:cxn modelId="{5D9DF2E4-4E47-4EA1-BFCF-078A7C042D02}" type="presParOf" srcId="{8ADF8CF6-989B-4BF4-928C-5A41981926A3}" destId="{79AB910D-7269-4854-AC67-6C3D5F2EA60D}" srcOrd="0" destOrd="0" presId="urn:microsoft.com/office/officeart/2005/8/layout/pyramid4"/>
    <dgm:cxn modelId="{83DA8A20-0C60-4F91-9D24-D58459D675B4}" type="presParOf" srcId="{8ADF8CF6-989B-4BF4-928C-5A41981926A3}" destId="{35DE14F6-A1A0-425C-962C-D51C63460D3A}" srcOrd="1" destOrd="0" presId="urn:microsoft.com/office/officeart/2005/8/layout/pyramid4"/>
    <dgm:cxn modelId="{1C60B15B-50C5-4AB6-8CB6-A7CF98B5D0DC}" type="presParOf" srcId="{8ADF8CF6-989B-4BF4-928C-5A41981926A3}" destId="{538DAE0A-9D04-426D-8C06-0A0A315216B6}" srcOrd="2" destOrd="0" presId="urn:microsoft.com/office/officeart/2005/8/layout/pyramid4"/>
    <dgm:cxn modelId="{4AE44D47-C123-4E40-885B-DA4D083FEEB8}" type="presParOf" srcId="{8ADF8CF6-989B-4BF4-928C-5A41981926A3}" destId="{66F1F1C4-E035-4824-BAF2-2079F0FF6B9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908F4-C7F3-405C-87B0-6C6504C87DF4}">
      <dsp:nvSpPr>
        <dsp:cNvPr id="0" name=""/>
        <dsp:cNvSpPr/>
      </dsp:nvSpPr>
      <dsp:spPr>
        <a:xfrm>
          <a:off x="199586" y="0"/>
          <a:ext cx="1817340" cy="446449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729D1-09E7-48E1-83CE-0B1E9D9BC782}">
      <dsp:nvSpPr>
        <dsp:cNvPr id="0" name=""/>
        <dsp:cNvSpPr/>
      </dsp:nvSpPr>
      <dsp:spPr>
        <a:xfrm>
          <a:off x="792083" y="0"/>
          <a:ext cx="1748718" cy="98631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anose="02020603050405020304" pitchFamily="18" charset="0"/>
            </a:rPr>
            <a:t>Составление проекта бюджета</a:t>
          </a:r>
          <a:endParaRPr lang="ru-RU" sz="1800" kern="1200" dirty="0">
            <a:latin typeface="Liberation Serif" panose="02020603050405020304" pitchFamily="18" charset="0"/>
          </a:endParaRPr>
        </a:p>
      </dsp:txBody>
      <dsp:txXfrm>
        <a:off x="840231" y="48148"/>
        <a:ext cx="1652422" cy="890018"/>
      </dsp:txXfrm>
    </dsp:sp>
    <dsp:sp modelId="{ED224860-98DF-4D9D-B30C-0AF88CC03351}">
      <dsp:nvSpPr>
        <dsp:cNvPr id="0" name=""/>
        <dsp:cNvSpPr/>
      </dsp:nvSpPr>
      <dsp:spPr>
        <a:xfrm>
          <a:off x="756090" y="1452711"/>
          <a:ext cx="1742788" cy="1086476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anose="02020603050405020304" pitchFamily="18" charset="0"/>
            </a:rPr>
            <a:t>Рассмотрение проекта бюджета</a:t>
          </a:r>
          <a:endParaRPr lang="ru-RU" sz="1800" kern="1200" dirty="0">
            <a:latin typeface="Liberation Serif" panose="02020603050405020304" pitchFamily="18" charset="0"/>
          </a:endParaRPr>
        </a:p>
      </dsp:txBody>
      <dsp:txXfrm>
        <a:off x="809127" y="1505748"/>
        <a:ext cx="1636714" cy="980402"/>
      </dsp:txXfrm>
    </dsp:sp>
    <dsp:sp modelId="{D4DCFFFA-D4FE-4A9A-9C8B-B02648008049}">
      <dsp:nvSpPr>
        <dsp:cNvPr id="0" name=""/>
        <dsp:cNvSpPr/>
      </dsp:nvSpPr>
      <dsp:spPr>
        <a:xfrm>
          <a:off x="779904" y="3256377"/>
          <a:ext cx="1819665" cy="1086476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anose="02020603050405020304" pitchFamily="18" charset="0"/>
            </a:rPr>
            <a:t>Утверждение бюджета</a:t>
          </a:r>
          <a:endParaRPr lang="ru-RU" sz="1800" kern="1200" dirty="0">
            <a:latin typeface="Liberation Serif" panose="02020603050405020304" pitchFamily="18" charset="0"/>
          </a:endParaRPr>
        </a:p>
      </dsp:txBody>
      <dsp:txXfrm>
        <a:off x="832941" y="3309414"/>
        <a:ext cx="1713591" cy="980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CC2FC-5401-4A6C-849C-140B1E1B7F86}">
      <dsp:nvSpPr>
        <dsp:cNvPr id="0" name=""/>
        <dsp:cNvSpPr/>
      </dsp:nvSpPr>
      <dsp:spPr>
        <a:xfrm>
          <a:off x="0" y="127"/>
          <a:ext cx="5688632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9D563-EDB5-41F9-98F3-0B6A33F6790C}">
      <dsp:nvSpPr>
        <dsp:cNvPr id="0" name=""/>
        <dsp:cNvSpPr/>
      </dsp:nvSpPr>
      <dsp:spPr>
        <a:xfrm>
          <a:off x="0" y="0"/>
          <a:ext cx="5688632" cy="1493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Работа по составлению проекта бюджета района начинается за 6 месяцев до начала очередного финансового года. Администрация сельского поселения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финансовое управление.</a:t>
          </a: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688632" cy="1493251"/>
      </dsp:txXfrm>
    </dsp:sp>
    <dsp:sp modelId="{624AF9A1-07AE-49E2-840E-F55AE6AEAB98}">
      <dsp:nvSpPr>
        <dsp:cNvPr id="0" name=""/>
        <dsp:cNvSpPr/>
      </dsp:nvSpPr>
      <dsp:spPr>
        <a:xfrm>
          <a:off x="0" y="1493379"/>
          <a:ext cx="5688632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FE537-1844-42C0-A577-34D9FCBF2BF7}">
      <dsp:nvSpPr>
        <dsp:cNvPr id="0" name=""/>
        <dsp:cNvSpPr/>
      </dsp:nvSpPr>
      <dsp:spPr>
        <a:xfrm>
          <a:off x="0" y="1493379"/>
          <a:ext cx="5683076" cy="183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Сформированный проект бюджета поселения Глава вносит на рассмотрение Думы сельского поселения не позднее 15 ноября текущего года. В Думе проект бюджета рассматривается комитетами Думы. По проекту бюджета проводятся публичные слушания. Для этого проект бюджета размещается на официальном сайте Сладковского сельского поселения и в информационном вестнике Думы и Администрации Сладковского сельского поселения. В слушаниях участвуют граждане, проживающие в Сладковском поселении и обладающие активным избирательным правом, а также представители организаций, осуществляющих деятельность на территории Сладковского сельского поселения.</a:t>
          </a:r>
          <a:endParaRPr lang="ru-RU" sz="1100" kern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0" y="1493379"/>
        <a:ext cx="5683076" cy="1830174"/>
      </dsp:txXfrm>
    </dsp:sp>
    <dsp:sp modelId="{509F681C-100F-49C6-84BF-9794578E11E8}">
      <dsp:nvSpPr>
        <dsp:cNvPr id="0" name=""/>
        <dsp:cNvSpPr/>
      </dsp:nvSpPr>
      <dsp:spPr>
        <a:xfrm>
          <a:off x="0" y="3323553"/>
          <a:ext cx="5688632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30CEB-F791-4018-BD43-2EB9212A7FE7}">
      <dsp:nvSpPr>
        <dsp:cNvPr id="0" name=""/>
        <dsp:cNvSpPr/>
      </dsp:nvSpPr>
      <dsp:spPr>
        <a:xfrm>
          <a:off x="0" y="3323681"/>
          <a:ext cx="5688632" cy="1140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Бюджет Сладковского сельского поселения утверждается Думой Сладковского сельского поселения в форме Решения.  Принятое Думой Решение о бюджете подлежит обнародованию путем опубликования его информационном вестнике Думы и Администрации Сладковского сельского поселения</a:t>
          </a: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0" y="3323681"/>
        <a:ext cx="5688632" cy="1140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00154-CDEB-4DF9-9E27-2949BB657322}">
      <dsp:nvSpPr>
        <dsp:cNvPr id="0" name=""/>
        <dsp:cNvSpPr/>
      </dsp:nvSpPr>
      <dsp:spPr>
        <a:xfrm rot="16200000">
          <a:off x="774939" y="-774315"/>
          <a:ext cx="2124087" cy="367271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Прогноз социально – экономического развития Сладковского сельского поселения</a:t>
          </a:r>
          <a:endParaRPr lang="ru-RU" sz="19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24" y="0"/>
        <a:ext cx="3672718" cy="1593065"/>
      </dsp:txXfrm>
    </dsp:sp>
    <dsp:sp modelId="{E23B101C-50EA-4DCB-936D-8F47082576BA}">
      <dsp:nvSpPr>
        <dsp:cNvPr id="0" name=""/>
        <dsp:cNvSpPr/>
      </dsp:nvSpPr>
      <dsp:spPr>
        <a:xfrm>
          <a:off x="3672718" y="0"/>
          <a:ext cx="3672718" cy="2124087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13333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Сладковского сельского поселения</a:t>
          </a:r>
          <a:endParaRPr lang="ru-RU" sz="19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3672718" y="0"/>
        <a:ext cx="3672718" cy="1593065"/>
      </dsp:txXfrm>
    </dsp:sp>
    <dsp:sp modelId="{8F69CD72-F26D-45E1-A701-7E3C77E7DC49}">
      <dsp:nvSpPr>
        <dsp:cNvPr id="0" name=""/>
        <dsp:cNvSpPr/>
      </dsp:nvSpPr>
      <dsp:spPr>
        <a:xfrm rot="10800000">
          <a:off x="0" y="2124087"/>
          <a:ext cx="3672718" cy="2124087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26667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Сладковского сельского поселения</a:t>
          </a:r>
          <a:endParaRPr lang="ru-RU" sz="19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655108"/>
        <a:ext cx="3672718" cy="1593065"/>
      </dsp:txXfrm>
    </dsp:sp>
    <dsp:sp modelId="{E43A91B2-46E5-4D28-87C4-7C9896A5AB3B}">
      <dsp:nvSpPr>
        <dsp:cNvPr id="0" name=""/>
        <dsp:cNvSpPr/>
      </dsp:nvSpPr>
      <dsp:spPr>
        <a:xfrm rot="5400000">
          <a:off x="4447033" y="1349771"/>
          <a:ext cx="2124087" cy="367271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Муниципальной программе: Социально-экономическое развитие Сладковского сельского поселения на 2019-2024 годы»</a:t>
          </a:r>
          <a:endParaRPr lang="ru-RU" sz="19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72718" y="2655108"/>
        <a:ext cx="3672718" cy="1593065"/>
      </dsp:txXfrm>
    </dsp:sp>
    <dsp:sp modelId="{1F3FEC99-0B70-42BD-AB4B-B166F1C321A2}">
      <dsp:nvSpPr>
        <dsp:cNvPr id="0" name=""/>
        <dsp:cNvSpPr/>
      </dsp:nvSpPr>
      <dsp:spPr>
        <a:xfrm>
          <a:off x="2570902" y="1593065"/>
          <a:ext cx="2203630" cy="1062043"/>
        </a:xfrm>
        <a:prstGeom prst="roundRect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Times New Roman" panose="02020603050405020304" pitchFamily="18" charset="0"/>
            </a:rPr>
            <a:t>Составление проекта бюджета основывалось на</a:t>
          </a:r>
          <a:endParaRPr lang="ru-RU" sz="19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2622747" y="1644910"/>
        <a:ext cx="2099940" cy="958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B910D-7269-4854-AC67-6C3D5F2EA60D}">
      <dsp:nvSpPr>
        <dsp:cNvPr id="0" name=""/>
        <dsp:cNvSpPr/>
      </dsp:nvSpPr>
      <dsp:spPr>
        <a:xfrm>
          <a:off x="2601608" y="0"/>
          <a:ext cx="3092186" cy="2822935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Бюджет Сладковского сельского поселения сформирован в рамках муниципальной программы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3374655" y="1411468"/>
        <a:ext cx="1546093" cy="1411467"/>
      </dsp:txXfrm>
    </dsp:sp>
    <dsp:sp modelId="{35DE14F6-A1A0-425C-962C-D51C63460D3A}">
      <dsp:nvSpPr>
        <dsp:cNvPr id="0" name=""/>
        <dsp:cNvSpPr/>
      </dsp:nvSpPr>
      <dsp:spPr>
        <a:xfrm>
          <a:off x="1324766" y="2822935"/>
          <a:ext cx="2822935" cy="2822935"/>
        </a:xfrm>
        <a:prstGeom prst="triangle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65000"/>
                <a:lumMod val="110000"/>
              </a:schemeClr>
            </a:gs>
            <a:gs pos="88000">
              <a:schemeClr val="accent2">
                <a:hueOff val="-904150"/>
                <a:satOff val="-552"/>
                <a:lumOff val="215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Непрограммные направления деятельности -2546,6 тыс. руб. (6,8%)</a:t>
          </a:r>
          <a:endParaRPr lang="ru-RU" sz="1400" kern="1200" dirty="0">
            <a:solidFill>
              <a:schemeClr val="bg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2030500" y="4234403"/>
        <a:ext cx="1411467" cy="1411467"/>
      </dsp:txXfrm>
    </dsp:sp>
    <dsp:sp modelId="{538DAE0A-9D04-426D-8C06-0A0A315216B6}">
      <dsp:nvSpPr>
        <dsp:cNvPr id="0" name=""/>
        <dsp:cNvSpPr/>
      </dsp:nvSpPr>
      <dsp:spPr>
        <a:xfrm rot="10800000">
          <a:off x="2736234" y="2822935"/>
          <a:ext cx="2822935" cy="2822935"/>
        </a:xfrm>
        <a:prstGeom prst="triangle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65000"/>
                <a:lumMod val="110000"/>
              </a:schemeClr>
            </a:gs>
            <a:gs pos="88000">
              <a:schemeClr val="accent2">
                <a:hueOff val="-1808300"/>
                <a:satOff val="-1104"/>
                <a:lumOff val="431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Муниципальная программа «Социально-экономическое развитие Сладковского сельского поселения» на 2019-2024 годы</a:t>
          </a:r>
          <a:endParaRPr lang="ru-RU" sz="1050" b="1" kern="1200" dirty="0">
            <a:solidFill>
              <a:srgbClr val="002060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41968" y="2822935"/>
        <a:ext cx="1411467" cy="1411467"/>
      </dsp:txXfrm>
    </dsp:sp>
    <dsp:sp modelId="{66F1F1C4-E035-4824-BAF2-2079F0FF6B9A}">
      <dsp:nvSpPr>
        <dsp:cNvPr id="0" name=""/>
        <dsp:cNvSpPr/>
      </dsp:nvSpPr>
      <dsp:spPr>
        <a:xfrm>
          <a:off x="3970717" y="2822935"/>
          <a:ext cx="3127840" cy="2822935"/>
        </a:xfrm>
        <a:prstGeom prst="triangle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65000"/>
                <a:lumMod val="110000"/>
              </a:schemeClr>
            </a:gs>
            <a:gs pos="88000">
              <a:schemeClr val="accent2">
                <a:hueOff val="-2712450"/>
                <a:satOff val="-1656"/>
                <a:lumOff val="647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Программные направления деятельности – 43616,8 тыс. руб. (93,2%)</a:t>
          </a:r>
          <a:endParaRPr lang="ru-RU" sz="1400" kern="1200" dirty="0">
            <a:solidFill>
              <a:schemeClr val="bg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4752677" y="4234403"/>
        <a:ext cx="1563920" cy="141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130760" y="2404440"/>
            <a:ext cx="5826240" cy="763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1130760" y="2404440"/>
            <a:ext cx="5826240" cy="763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ru-RU" sz="5400" spc="-1" strike="noStrike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44C39BF-AE63-4518-8590-97C9B5979B29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18.4.23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8825017-C73C-4364-8916-52D56995BDB9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3CAC9AC-2270-4653-A070-DD70BB4E29BD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18.4.23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5CE4F7C-5E95-45D8-8051-19FAC7941B59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17.png"/><Relationship Id="rId3" Type="http://schemas.openxmlformats.org/officeDocument/2006/relationships/chart" Target="../charts/chart3.xml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microsoft.com/office/2007/relationships/hdphoto" Target="../media/hdphoto3.wdp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20.png"/><Relationship Id="rId9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microsoft.com/office/2007/relationships/hdphoto" Target="../media/hdphoto2.wdp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image" Target="../media/image12.png"/><Relationship Id="rId1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107640" y="1340640"/>
            <a:ext cx="8928720" cy="3716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marL="18288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7200" spc="-1" strike="noStrike">
                <a:solidFill>
                  <a:srgbClr val="ffc000"/>
                </a:solidFill>
                <a:latin typeface="Times New Roman"/>
              </a:rPr>
              <a:t>БЮДЖЕТ ДЛЯ ГРАЖДАН </a:t>
            </a:r>
            <a:br/>
            <a:br/>
            <a:endParaRPr b="0" lang="ru-RU" sz="72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3"/>
          <a:stretch/>
        </p:blipFill>
        <p:spPr>
          <a:xfrm>
            <a:off x="107640" y="116640"/>
            <a:ext cx="1011600" cy="167508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0" y="3933000"/>
            <a:ext cx="9143640" cy="15526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ПРОЕКТ БЮДЖЕТА 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Сладковского сельского поселения на 2022 год и на плановый период 2023 и 2024 годов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259640" y="260640"/>
            <a:ext cx="6512040" cy="79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Основные сведения о бюджете 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Сладковского сельского поселения на 2021-2023 годы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179640" y="32400"/>
            <a:ext cx="529920" cy="877680"/>
          </a:xfrm>
          <a:prstGeom prst="rect">
            <a:avLst/>
          </a:prstGeom>
          <a:ln>
            <a:noFill/>
          </a:ln>
        </p:spPr>
      </p:pic>
      <p:graphicFrame>
        <p:nvGraphicFramePr>
          <p:cNvPr id="149" name="Table 2"/>
          <p:cNvGraphicFramePr/>
          <p:nvPr/>
        </p:nvGraphicFramePr>
        <p:xfrm>
          <a:off x="323640" y="1556640"/>
          <a:ext cx="7848360" cy="4407840"/>
        </p:xfrm>
        <a:graphic>
          <a:graphicData uri="http://schemas.openxmlformats.org/drawingml/2006/table">
            <a:tbl>
              <a:tblPr/>
              <a:tblGrid>
                <a:gridCol w="3733920"/>
                <a:gridCol w="1329840"/>
                <a:gridCol w="1407960"/>
                <a:gridCol w="1376640"/>
              </a:tblGrid>
              <a:tr h="4320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2021 год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2022 год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2023 год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46 163,4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39 972,4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42 459,4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6 063,0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6 274,0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6 552,0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40 100,4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33 698,4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35 907,4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46 163,4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38 981,4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40 351,4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24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10 241,8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9 483,8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9 424,8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92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496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62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8 558,0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5 581,0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5 964,0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5 227,0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6 786,0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21 835,0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17 546,0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10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858,2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1 746,4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CustomShape 3"/>
          <p:cNvSpPr/>
          <p:nvPr/>
        </p:nvSpPr>
        <p:spPr>
          <a:xfrm>
            <a:off x="7308360" y="880200"/>
            <a:ext cx="1135800" cy="3866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1"/>
          <a:fillRef idx="0"/>
          <a:effectRef idx="1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Тыс.руб.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81920" y="188640"/>
            <a:ext cx="691812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Доходы местного бюджета</a:t>
            </a:r>
            <a:endParaRPr b="0" lang="ru-RU" sz="24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52" name="Объект 6"/>
          <p:cNvGraphicFramePr/>
          <p:nvPr/>
        </p:nvGraphicFramePr>
        <p:xfrm>
          <a:off x="276120" y="1196640"/>
          <a:ext cx="8208720" cy="550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53" name="Picture 2" descr=""/>
          <p:cNvPicPr/>
          <p:nvPr/>
        </p:nvPicPr>
        <p:blipFill>
          <a:blip r:embed="rId2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7380360" y="712440"/>
            <a:ext cx="1135800" cy="3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96600" y="254160"/>
            <a:ext cx="7462440" cy="1303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Доходные источники местного бюджета</a:t>
            </a:r>
            <a:endParaRPr b="0" lang="ru-RU" sz="24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56" name="Table 2"/>
          <p:cNvGraphicFramePr/>
          <p:nvPr/>
        </p:nvGraphicFramePr>
        <p:xfrm>
          <a:off x="465840" y="1151640"/>
          <a:ext cx="7778160" cy="5106600"/>
        </p:xfrm>
        <a:graphic>
          <a:graphicData uri="http://schemas.openxmlformats.org/drawingml/2006/table">
            <a:tbl>
              <a:tblPr/>
              <a:tblGrid>
                <a:gridCol w="3371760"/>
                <a:gridCol w="919440"/>
                <a:gridCol w="1021680"/>
                <a:gridCol w="821520"/>
                <a:gridCol w="821520"/>
                <a:gridCol w="822240"/>
              </a:tblGrid>
              <a:tr h="423000"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Вид дохода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2019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(факт)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2020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(ожидаемое)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2021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(прогноз)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2022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(прогноз)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2023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(прогноз)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546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6055,7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6 786,0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6 063,0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6 274,0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6552,0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438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Налог на доходы физических лиц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207,8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232,0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221,0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237,0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256,0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Акцизы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4077,1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4135,0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3 979,0,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4 139,0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4305,0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Налоги на совокупный доход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</a:rPr>
                        <a:t>145,2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</a:rPr>
                        <a:t>289,0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Налог на имущество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285,4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290,0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216,0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236,0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310,0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Земельный налог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1 150,6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1 087,0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1 198,0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1 198,0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1 198,0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59616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Доходы от использования имущества, находящегося  в государственной и муниципальной собственности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189,6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753,0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449,0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464,0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483,0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924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Безвозмездные поступления, в том числе: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37 800,4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42 134,74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40 100,4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33 698,4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35 907,4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5886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Дотации  бюджетам сельских поселений  на выравнивание бюджетной обеспеченности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11 145,0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17 496,0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15 663,0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14 324,0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14 580,0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5886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247,0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238,0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307,4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319,4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306,4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1536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26 408,4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</a:rPr>
                        <a:t>24 238,9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24 130,0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19 055,0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21 021,0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780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ВСЕГО ДОХОДОВ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43 856,1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48 920,74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46 163,4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39 972,4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42 459,4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7380360" y="712440"/>
            <a:ext cx="1135800" cy="3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187640" y="188640"/>
            <a:ext cx="65120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Структура доходов местного бюджета на 2021 год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60" name="Объект 3"/>
          <p:cNvGraphicFramePr/>
          <p:nvPr/>
        </p:nvGraphicFramePr>
        <p:xfrm>
          <a:off x="-256320" y="43560"/>
          <a:ext cx="5184360" cy="682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61" name="Picture 2" descr=""/>
          <p:cNvPicPr/>
          <p:nvPr/>
        </p:nvPicPr>
        <p:blipFill>
          <a:blip r:embed="rId2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graphicFrame>
        <p:nvGraphicFramePr>
          <p:cNvPr id="162" name="Диаграмма 4"/>
          <p:cNvGraphicFramePr/>
          <p:nvPr/>
        </p:nvGraphicFramePr>
        <p:xfrm>
          <a:off x="4284000" y="43560"/>
          <a:ext cx="4859640" cy="677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" name="CustomShape 2"/>
          <p:cNvSpPr/>
          <p:nvPr/>
        </p:nvSpPr>
        <p:spPr>
          <a:xfrm>
            <a:off x="7236360" y="620640"/>
            <a:ext cx="1135800" cy="3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%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187640" y="188640"/>
            <a:ext cx="65120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Структура расходов местного бюджета на 2021 год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65" name="Объект 5"/>
          <p:cNvGraphicFramePr/>
          <p:nvPr/>
        </p:nvGraphicFramePr>
        <p:xfrm>
          <a:off x="467640" y="1052640"/>
          <a:ext cx="7632360" cy="53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7020360" y="548640"/>
            <a:ext cx="13518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%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360" y="1336320"/>
            <a:ext cx="4408920" cy="56350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69" name="TextShape 1"/>
          <p:cNvSpPr txBox="1"/>
          <p:nvPr/>
        </p:nvSpPr>
        <p:spPr>
          <a:xfrm>
            <a:off x="827640" y="193320"/>
            <a:ext cx="655236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Расходы местного бюджета на 2021 год</a:t>
            </a:r>
            <a:endParaRPr b="0" lang="ru-RU" sz="24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899330722"/>
              </p:ext>
            </p:extLst>
          </p:nvPr>
        </p:nvGraphicFramePr>
        <p:xfrm>
          <a:off x="1605240" y="764640"/>
          <a:ext cx="8447400" cy="564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0" name="Picture 2" descr=""/>
          <p:cNvPicPr/>
          <p:nvPr/>
        </p:nvPicPr>
        <p:blipFill>
          <a:blip r:embed="rId8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683640" y="2853000"/>
            <a:ext cx="6480360" cy="40766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72" name="TextShape 1"/>
          <p:cNvSpPr txBox="1"/>
          <p:nvPr/>
        </p:nvSpPr>
        <p:spPr>
          <a:xfrm>
            <a:off x="1187640" y="188640"/>
            <a:ext cx="6512040" cy="57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Непрограммные направления деятельности</a:t>
            </a: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73" name="Table 2"/>
          <p:cNvGraphicFramePr/>
          <p:nvPr/>
        </p:nvGraphicFramePr>
        <p:xfrm>
          <a:off x="827640" y="1280520"/>
          <a:ext cx="6965280" cy="2460600"/>
        </p:xfrm>
        <a:graphic>
          <a:graphicData uri="http://schemas.openxmlformats.org/drawingml/2006/table">
            <a:tbl>
              <a:tblPr/>
              <a:tblGrid>
                <a:gridCol w="3992040"/>
                <a:gridCol w="1188720"/>
                <a:gridCol w="956160"/>
                <a:gridCol w="828360"/>
              </a:tblGrid>
              <a:tr h="504000">
                <a:tc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2021 год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2022 год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2023 год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0120">
                <a:tc>
                  <a:txBody>
                    <a:bodyPr lIns="8640" rIns="8640" tIns="86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lIns="8640" rIns="8640" tIns="86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lIns="8640" rIns="8640" tIns="86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400">
                <a:tc>
                  <a:txBody>
                    <a:bodyPr lIns="8640" rIns="8640" tIns="86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2 546,6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2 545 ,5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2 545,6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4" name="Picture 2" descr=""/>
          <p:cNvPicPr/>
          <p:nvPr/>
        </p:nvPicPr>
        <p:blipFill>
          <a:blip r:embed="rId2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7164360" y="712440"/>
            <a:ext cx="1135800" cy="3866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187640" y="188640"/>
            <a:ext cx="6512040" cy="57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Программные направления деятельности</a:t>
            </a: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7164360" y="712440"/>
            <a:ext cx="1135800" cy="3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179" name="Table 3"/>
          <p:cNvGraphicFramePr/>
          <p:nvPr/>
        </p:nvGraphicFramePr>
        <p:xfrm>
          <a:off x="323640" y="1288440"/>
          <a:ext cx="7704360" cy="4074840"/>
        </p:xfrm>
        <a:graphic>
          <a:graphicData uri="http://schemas.openxmlformats.org/drawingml/2006/table">
            <a:tbl>
              <a:tblPr/>
              <a:tblGrid>
                <a:gridCol w="5681160"/>
                <a:gridCol w="2023200"/>
              </a:tblGrid>
              <a:tr h="4320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2021 год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124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7695,2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192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44496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462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8 558,0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21 835,0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43616,8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446400">
                <a:tc>
                  <a:tcPr marL="91440" marR="9144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cPr marL="91440" marR="9144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056600" y="116640"/>
            <a:ext cx="7030080" cy="2664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marL="18288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Спасибо за внимание!</a:t>
            </a:r>
            <a:endParaRPr b="0" lang="ru-RU" sz="7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637560" y="2781000"/>
            <a:ext cx="789444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Times New Roman"/>
              </a:rPr>
              <a:t>Администрация Сладковского сельского поселения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Times New Roman"/>
              </a:rPr>
              <a:t>Слободо-Туринского муниципального района Свердловской области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Адрес: 623942, Свердловская область,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Слободо-Туринский район, с. Сладковское, ул. Ленина 13А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Телефон: 8 (34361) 2-44-18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E-mail: </a:t>
            </a:r>
            <a:r>
              <a:rPr b="0" lang="en-US" sz="1400" spc="-1" strike="noStrike">
                <a:solidFill>
                  <a:srgbClr val="262626"/>
                </a:solidFill>
                <a:latin typeface="Times New Roman"/>
              </a:rPr>
              <a:t>sladkovskoe1@mail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.ru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Часы работы пн.-чт. с 8-00 до 17-00 перерыв с 12-</a:t>
            </a:r>
            <a:r>
              <a:rPr b="0" lang="en-US" sz="1400" spc="-1" strike="noStrike">
                <a:solidFill>
                  <a:srgbClr val="262626"/>
                </a:solidFill>
                <a:latin typeface="Times New Roman"/>
              </a:rPr>
              <a:t>55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 до 1</a:t>
            </a:r>
            <a:r>
              <a:rPr b="0" lang="en-US" sz="1400" spc="-1" strike="noStrike">
                <a:solidFill>
                  <a:srgbClr val="262626"/>
                </a:solidFill>
                <a:latin typeface="Times New Roman"/>
              </a:rPr>
              <a:t>4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-00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пт. с 8-00 до 16-00 перерыв с 12-55 до 14-00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Приём по личным вопросам: среда с 10:00 до 12:30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797040" y="0"/>
            <a:ext cx="7992360" cy="719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br/>
            <a:r>
              <a:rPr b="1" i="1" lang="ru-RU" sz="1400" spc="-1" strike="noStrike">
                <a:solidFill>
                  <a:srgbClr val="002060"/>
                </a:solidFill>
                <a:latin typeface="Times New Roman"/>
              </a:rPr>
              <a:t>Уважаемые жители </a:t>
            </a:r>
            <a:br/>
            <a:r>
              <a:rPr b="1" i="1" lang="ru-RU" sz="1400" spc="-1" strike="noStrike">
                <a:solidFill>
                  <a:srgbClr val="002060"/>
                </a:solidFill>
                <a:latin typeface="Times New Roman"/>
              </a:rPr>
              <a:t>Сладковского сельского поселения!</a:t>
            </a:r>
            <a:br/>
            <a:endParaRPr b="0" lang="ru-RU" sz="1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173160" y="836640"/>
            <a:ext cx="8071200" cy="590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9000"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imes New Roman"/>
              </a:rPr>
              <a:t>        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Администрация Сладковского сельского поселения представляет Вам "Бюджет для граждан", созданный для обеспечения прозрачности и открытости бюджетного процесса.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        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сельского поселения, с учетом приоритетов, определяемых жителями, недопустимость коррупции - важнейшие задачи, которые мы с вами можем решать, объединяя усилия. 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        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Официальная информация о бюджете Сладковского сельского поселения размещена на сайте, ежегодно бюджет поселения публикуются в печатном средстве массовой информации Думы и Администрации Сладковского сельского поселения «Информационный вестник», обсуждаются в ходе публичных слушаний. Но, чтобы сделать эту информацию еще более понятной, мы разработали электронную брошюру «Бюджет для граждан». Здесь будут размещаться сведения о распределении финансовых ресурсов в доступном для понимания формате. Эта информация позволит каждому жителю нашего поселения самостоятельно разобраться, каким образом расходуются бюджетные средства, какие задачи решаются при помощи этих денег, и как бюджетная политика влияет на развитие поселения, на улучшение качества жизни населения. 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        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Я призываю вас не быть равнодушными, не пользоваться слухами, а получать информацию из первоисточников и самим, на основании этой информации, делать выводы о том, как формируется и реализуется бюджет Сладковского сельского поселения. Чем больше жителей поселения будут владеть этой информацией, тем легче будет строить диалог между населением и властью, а значит, сообща принимать взвешенные решения по важнейшим вопросам жизни на селе.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2060"/>
                </a:solidFill>
                <a:latin typeface="Times New Roman"/>
              </a:rPr>
              <a:t>С уважением,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2060"/>
                </a:solidFill>
                <a:latin typeface="Times New Roman"/>
              </a:rPr>
              <a:t>Глава Сладковского  сельского  поселения                                                          Л.П. Фефелова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173160" y="32400"/>
            <a:ext cx="529920" cy="877680"/>
          </a:xfrm>
          <a:prstGeom prst="rect">
            <a:avLst/>
          </a:prstGeom>
          <a:ln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2"/>
          <a:stretch/>
        </p:blipFill>
        <p:spPr>
          <a:xfrm>
            <a:off x="4284000" y="5805360"/>
            <a:ext cx="1018800" cy="523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95640" y="116640"/>
            <a:ext cx="8064360" cy="719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Основные задачи и направления налоговой политики </a:t>
            </a:r>
            <a:br/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на 2021 год и плановый период 2022 и 2023 годов</a:t>
            </a:r>
            <a:br/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95640" y="980640"/>
            <a:ext cx="7848360" cy="568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000"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6000" spc="-1" strike="noStrike">
                <a:solidFill>
                  <a:srgbClr val="404040"/>
                </a:solidFill>
                <a:latin typeface="Times New Roman"/>
              </a:rPr>
              <a:t>	</a:t>
            </a: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Основные направления налоговой политики на 2021 год определены с учетом выполнения поставленных целей и задач, суть которых состоит в сохранении и развитии налогового потенциала, обеспечивающего бюджетную устойчивость в среднесрочной перспективе. Важнейшим фактором налоговой политики является поддержание сбалансированности бюджета.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5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ru-RU" sz="5600" spc="-1" strike="noStrike">
                <a:solidFill>
                  <a:srgbClr val="002060"/>
                </a:solidFill>
                <a:latin typeface="Times New Roman"/>
              </a:rPr>
              <a:t>Основными направлениями налоговой политики являются: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- обеспечение неизменности налоговой политики;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- расширение налогооблагаемой базы на основе роста  денежных доходов населения;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- усиление мер по укреплению налоговой дисциплины налогоплательщиков.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	</a:t>
            </a: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В условиях замедления темпов роста экономики РФ в 2021 году и сохранения определенных рисков развития экономики в среднесрочной перспективе формирование бюджета Сладковского сельского поселения на 2021 год и плановый период 2022 - 2023 годов осуществляется на основе умеренных прогнозных оценок.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5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ru-RU" sz="5600" spc="-1" strike="noStrike">
                <a:solidFill>
                  <a:srgbClr val="002060"/>
                </a:solidFill>
                <a:latin typeface="Times New Roman"/>
              </a:rPr>
              <a:t>Стратегическими задачами в области доходов в 2021 году являются: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1) развитие налогового потенциала Сладковского сельского поселения посредством укрепления налоговой дисциплины, в том числе путем повышения эффективности работы межведомственной комиссии по вопросам укрепления финансовой самостоятельности бюджета;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2) обеспечение стабильности поступления доходов в бюджет поселения;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3) мобилизация налоговых и неналоговых доходов;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4) максимально эффективное использование и управление муниципальным имуществом;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5) мониторинг фонда оплаты в целях своевременной и полной уплаты налога на доходы физических лиц;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6) повышение эффективности деятельности административной комиссии Сладковского сельского поселения.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179640" y="4464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11640" y="332640"/>
            <a:ext cx="6624360" cy="503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Основные понятия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2347920" y="836640"/>
            <a:ext cx="5824080" cy="324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Бюджет сельского поселения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 форма образования и расходования денежных средств, предназначенных для финансового обеспечения задач и функций поселения.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Доходы бюджета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-поступающие в бюджет денежные средства, за исключением средств, являющихся источниками финансирования дефицита бюджета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Расходы бюджета</a:t>
            </a:r>
            <a:r>
              <a:rPr b="0" lang="ru-RU" sz="1200" spc="-1" strike="noStrike">
                <a:solidFill>
                  <a:srgbClr val="002060"/>
                </a:solidFill>
                <a:latin typeface="Times New Roman"/>
              </a:rPr>
              <a:t>-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Дефицит бюджета</a:t>
            </a:r>
            <a:r>
              <a:rPr b="0" lang="ru-RU" sz="12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-превышение расходов над доходами.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Профицит бюджета</a:t>
            </a:r>
            <a:r>
              <a:rPr b="0" lang="ru-RU" sz="12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-превышение доходов над расходами.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Межбюджетные трансферты</a:t>
            </a:r>
            <a:r>
              <a:rPr b="1" lang="ru-RU" sz="1200" spc="-1" strike="noStrike">
                <a:solidFill>
                  <a:srgbClr val="40404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 денежные средства, перечисляемые из одного бюджета другому.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8" name="Picture 3" descr=""/>
          <p:cNvPicPr/>
          <p:nvPr/>
        </p:nvPicPr>
        <p:blipFill>
          <a:blip r:embed="rId1"/>
          <a:stretch/>
        </p:blipFill>
        <p:spPr>
          <a:xfrm>
            <a:off x="45360" y="1209600"/>
            <a:ext cx="2302200" cy="2638440"/>
          </a:xfrm>
          <a:prstGeom prst="rect">
            <a:avLst/>
          </a:prstGeom>
          <a:ln>
            <a:noFill/>
          </a:ln>
        </p:spPr>
      </p:pic>
      <p:pic>
        <p:nvPicPr>
          <p:cNvPr id="129" name="Picture 2" descr=""/>
          <p:cNvPicPr/>
          <p:nvPr/>
        </p:nvPicPr>
        <p:blipFill>
          <a:blip r:embed="rId2"/>
          <a:stretch/>
        </p:blipFill>
        <p:spPr>
          <a:xfrm>
            <a:off x="199080" y="10512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93680" y="3886920"/>
            <a:ext cx="8050320" cy="278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Иные межбюджетные трансферты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 предоставляются на условиях определенных двумя сторонами, либо на выравнивание бюджетной обеспеченности без определения конкретной цели их использования.</a:t>
            </a:r>
            <a:endParaRPr b="0" lang="ru-RU" sz="12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Субвенции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 - предоставляются на финансирование «переданных» другим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публично- правовым образованиям .</a:t>
            </a:r>
            <a:endParaRPr b="0" lang="ru-RU" sz="12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Дотации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 - безвозмездная финансовая помощь государства .</a:t>
            </a:r>
            <a:endParaRPr b="0" lang="ru-RU" sz="12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Субсидии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 - предоставляются на условиях долевого софинансирования расходов других бюджетов .</a:t>
            </a:r>
            <a:endParaRPr b="0" lang="ru-RU" sz="12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Муниципальная программа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представляет собой увязанный по целям, задачам, ресурсам и срокам осуществления комплекс нормативно-правовых, социально-экономических, организационных, производственных, информационных и иных мероприятий, обеспечивающих эффективное решение задач в области экономического, экологического, социального и культурного развития села</a:t>
            </a:r>
            <a:endParaRPr b="0" lang="ru-RU" sz="12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24000" y="5466960"/>
            <a:ext cx="8050320" cy="278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45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СБАЛАНСИРОВАННОСТЬ БЮДЖЕТА ПО ДОХОДАМ И РАСХОДАМ –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основополагающее требование, предъявляемое к органам, составляющим и утверждающим бюджет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0" y="260640"/>
            <a:ext cx="435348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45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ДЕФИЦИТ БЮДЖЕТА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– превышение расходов бюджета над доходами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4353840" y="260640"/>
            <a:ext cx="435348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45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ПРОФИЦИТ БЮДЖЕТА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– превышение доходов бюджета над расходами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4" name="Рисунок 3" descr=""/>
          <p:cNvPicPr/>
          <p:nvPr/>
        </p:nvPicPr>
        <p:blipFill>
          <a:blip r:embed="rId1"/>
          <a:stretch/>
        </p:blipFill>
        <p:spPr>
          <a:xfrm>
            <a:off x="-108360" y="1065240"/>
            <a:ext cx="8150040" cy="47271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07640" y="2205000"/>
            <a:ext cx="7723080" cy="4980240"/>
          </a:xfrm>
          <a:prstGeom prst="ellipse">
            <a:avLst/>
          </a:prstGeom>
          <a:blipFill rotWithShape="0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6" name="TextShape 2"/>
          <p:cNvSpPr txBox="1"/>
          <p:nvPr/>
        </p:nvSpPr>
        <p:spPr>
          <a:xfrm>
            <a:off x="971640" y="332640"/>
            <a:ext cx="756036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Описание административно-территориального деления Сладковского сельского поселения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467640" y="1196640"/>
            <a:ext cx="8208720" cy="309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404040"/>
                </a:solidFill>
                <a:latin typeface="Times New Roman"/>
              </a:rPr>
              <a:t>      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Сладковское сельское поселение находится на правом берегу реки Туры, в 22 километрах на запад от с. Туринская Слобода. Расположено в юго-восточной части Свердловской области. На востоке поселение граничит со Слободо - Туринским сельским поселением, с севера – Тавдинским районом, с юга – Ницинским сельским поселением и с запада – Туринским районом Свердловской области. Протяженность с севера на юг – 68 км., а с запада на восток – 95 км. 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      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Поселение соединено автомобильными дорогами с твердым покрытием и имеет автобусное сообщение с городами: Екатеринбург, Тюмень, Туринск и с. Туринская Слобода. Ближайшая железнодорожная станция Туринск – Уральский в 60 км от с. Сладковское. До областного центра – Екатеринбург 345 км.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       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В границы муниципального образования вошли 10 населенных пунктов: д. Новая, д. Андронова, д. Макуй, с. Сладковское, с. Пушкарево-1, с. Пушкарево-2, с. Куминовское, д. Суханова, д. Барбашина, д. Томилова. Административный центр – село Сладковское.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3"/>
          <a:stretch/>
        </p:blipFill>
        <p:spPr>
          <a:xfrm>
            <a:off x="179640" y="8784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27640" y="332640"/>
            <a:ext cx="718992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Основные показатели социально-экономического развития Сладковского сельского поселения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40" name="Table 2"/>
          <p:cNvGraphicFramePr/>
          <p:nvPr/>
        </p:nvGraphicFramePr>
        <p:xfrm>
          <a:off x="251640" y="1196640"/>
          <a:ext cx="8568720" cy="5266800"/>
        </p:xfrm>
        <a:graphic>
          <a:graphicData uri="http://schemas.openxmlformats.org/drawingml/2006/table">
            <a:tbl>
              <a:tblPr/>
              <a:tblGrid>
                <a:gridCol w="3771000"/>
                <a:gridCol w="867600"/>
                <a:gridCol w="785880"/>
                <a:gridCol w="785880"/>
                <a:gridCol w="785880"/>
                <a:gridCol w="785880"/>
                <a:gridCol w="786600"/>
              </a:tblGrid>
              <a:tr h="677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Единица измерения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2019 г.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отчет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2020 г. оценка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2021 г. прогноз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2022 г. прогноз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2022 г. прогноз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Оборот организаций (по полному кругу)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368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Оборот организаций (по поному кругу) в расчете на одного занятого в экономике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тыс. руб./ чел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Прибыль (убыток) - сальдо по полному кругу организаций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Объем инвестиций в основной капитал за счет всех источников финансирования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Доходы населения муниципального образования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Оплата труда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59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Среднедушевые денежные доходы населения (в месяц)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руб./чел.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10 498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10 639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11 307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11 986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12739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Оборот розничной торговли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Оборот общественного питания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Численность постоянного населения муниципального образования на начало года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1 686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1 647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1 627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1 600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804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Численность населения в трудоспособном возрасте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Численность населения занятых в экономике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Протяженность автомобильных дорог общего пользования местного значения, в том числе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км.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с твердым покрытием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км.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824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грунтовые дороги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км.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1" name="Picture 3" descr=""/>
          <p:cNvPicPr/>
          <p:nvPr/>
        </p:nvPicPr>
        <p:blipFill>
          <a:blip r:embed="rId1"/>
          <a:stretch/>
        </p:blipFill>
        <p:spPr>
          <a:xfrm>
            <a:off x="179640" y="4464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547640" y="332640"/>
            <a:ext cx="597636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Этапы составления и утверждения бюджета Сладковского сельского поселения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112632933"/>
              </p:ext>
            </p:extLst>
          </p:nvPr>
        </p:nvGraphicFramePr>
        <p:xfrm>
          <a:off x="143640" y="1462320"/>
          <a:ext cx="2808000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3843353"/>
              </p:ext>
            </p:extLst>
          </p:nvPr>
        </p:nvGraphicFramePr>
        <p:xfrm>
          <a:off x="2771640" y="1340640"/>
          <a:ext cx="5688360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3" name="CustomShape 2"/>
          <p:cNvSpPr/>
          <p:nvPr/>
        </p:nvSpPr>
        <p:spPr>
          <a:xfrm>
            <a:off x="251640" y="5949360"/>
            <a:ext cx="8784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Каждый житель Сладковского сельского поселения может принять участие в обсуждении бюджета поселения (Порядок проведения Публичных слушаний утвержден Решением Думы Сладковского сельского поселения от 27.02.2015 г. № 134).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11"/>
          <a:stretch/>
        </p:blipFill>
        <p:spPr>
          <a:xfrm>
            <a:off x="200880" y="7092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27640" y="332640"/>
            <a:ext cx="718992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Бюджет Сладковского сельского поселения утвержден на три года: очередной финансовый год – 2021 год и плановый период - 2022 и 2023 годы с соблюдением программно-целевого принципа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466029380"/>
              </p:ext>
            </p:extLst>
          </p:nvPr>
        </p:nvGraphicFramePr>
        <p:xfrm>
          <a:off x="899640" y="1989000"/>
          <a:ext cx="7345080" cy="424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46" name="Picture 2" descr=""/>
          <p:cNvPicPr/>
          <p:nvPr/>
        </p:nvPicPr>
        <p:blipFill>
          <a:blip r:embed="rId6"/>
          <a:stretch/>
        </p:blipFill>
        <p:spPr>
          <a:xfrm>
            <a:off x="179640" y="5796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2791</TotalTime>
  <Application>LibreOffice/6.4.5.2$Windows_X86_64 LibreOffice_project/a726b36747cf2001e06b58ad5db1aa3a9a1872d6</Application>
  <Words>1740</Words>
  <Paragraphs>416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2018-02-07T12:11:46Z</dcterms:created>
  <dc:creator>GLAVBUCH</dc:creator>
  <dc:description/>
  <dc:language>ru-RU</dc:language>
  <cp:lastModifiedBy/>
  <dcterms:modified xsi:type="dcterms:W3CDTF">2023-04-18T08:22:04Z</dcterms:modified>
  <cp:revision>166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